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Montserrat"/>
      <p:regular r:id="rId36"/>
      <p:bold r:id="rId37"/>
      <p:italic r:id="rId38"/>
      <p:boldItalic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4" roundtripDataSignature="AMtx7mg50BOSOyGUF+pVhAAq9fN62cx4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slide" Target="slides/slide15.xml"/><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OpenSans-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Montserrat-bold.fntdata"/><Relationship Id="rId14" Type="http://schemas.openxmlformats.org/officeDocument/2006/relationships/slide" Target="slides/slide9.xml"/><Relationship Id="rId36" Type="http://schemas.openxmlformats.org/officeDocument/2006/relationships/font" Target="fonts/Montserrat-regular.fntdata"/><Relationship Id="rId17" Type="http://schemas.openxmlformats.org/officeDocument/2006/relationships/slide" Target="slides/slide12.xml"/><Relationship Id="rId39" Type="http://schemas.openxmlformats.org/officeDocument/2006/relationships/font" Target="fonts/Montserrat-boldItalic.fntdata"/><Relationship Id="rId16" Type="http://schemas.openxmlformats.org/officeDocument/2006/relationships/slide" Target="slides/slide11.xml"/><Relationship Id="rId38" Type="http://schemas.openxmlformats.org/officeDocument/2006/relationships/font" Target="fonts/Montserra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inghistory.org/sites/default/files/publications/TeachingStrategiesDesignedForUKTeachers.pdf"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inghistory.org/chunk/holocaust-range-respons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inghistory.org/sites/default/files/publications/TeachingStrategiesDesignedForUKTeachers.pdf"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inghistory.org/holocaust-and-human-behavior/chapter-9/reserve-police-battalion-101"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inghistory.org/holocaust-and-human-behavior/chapter-9/matter-obedienc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inghistory.org/resource-library/video/obedience-milgram-experiment" TargetMode="External"/><Relationship Id="rId3" Type="http://schemas.openxmlformats.org/officeDocument/2006/relationships/hyperlink" Target="https://www.facinghistory.org/resource-library/video/psychology-genocidal-behavior"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inghistory.org/resource-library/video/courage-care" TargetMode="External"/><Relationship Id="rId3" Type="http://schemas.openxmlformats.org/officeDocument/2006/relationships/hyperlink" Target="https://www.facinghistory.org/resource-library/video/life-or-death-netherlands" TargetMode="External"/><Relationship Id="rId4" Type="http://schemas.openxmlformats.org/officeDocument/2006/relationships/hyperlink" Target="https://www.facinghistory.org/holocaust-and-human-behavior/chapter-9/deciding-act" TargetMode="External"/><Relationship Id="rId10" Type="http://schemas.openxmlformats.org/officeDocument/2006/relationships/hyperlink" Target="https://www.facinghistory.org/hhb" TargetMode="External"/><Relationship Id="rId9" Type="http://schemas.openxmlformats.org/officeDocument/2006/relationships/hyperlink" Target="https://www.facinghistory.org/rescuers" TargetMode="External"/><Relationship Id="rId5" Type="http://schemas.openxmlformats.org/officeDocument/2006/relationships/hyperlink" Target="https://www.facinghistory.org/resource-library/video/finding-safety-italy" TargetMode="External"/><Relationship Id="rId6" Type="http://schemas.openxmlformats.org/officeDocument/2006/relationships/hyperlink" Target="https://www.facinghistory.org/resource-library/video/weapons-spirit" TargetMode="External"/><Relationship Id="rId7" Type="http://schemas.openxmlformats.org/officeDocument/2006/relationships/hyperlink" Target="https://www.facinghistory.org/holocaust-and-human-behavior/chapter-9/le-chambon-village-takes-stand" TargetMode="External"/><Relationship Id="rId8" Type="http://schemas.openxmlformats.org/officeDocument/2006/relationships/hyperlink" Target="https://www.facinghistory.org/defying-nazi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inghistory.org/sites/default/files/publications/TeachingStrategiesDesignedForUKTeachers.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inghistory.org/resource-library/video/facing-history-scholar-reflections-bystanders-and-resister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inghistory.org/resource-library/video/facing-history-scholar-reflections-bystanders-and-resister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inghistory.org/sites/default/files/publications/TeachingStrategiesDesignedForUKTeachers.pdf"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1200"/>
              </a:spcBef>
              <a:spcAft>
                <a:spcPts val="0"/>
              </a:spcAft>
              <a:buSzPts val="1400"/>
              <a:buChar char="●"/>
            </a:pPr>
            <a:r>
              <a:rPr lang="en-GB"/>
              <a:t>Remind students of some of the dilemmas and choices they have analysed in past lessons.</a:t>
            </a:r>
            <a:endParaRPr/>
          </a:p>
          <a:p>
            <a:pPr indent="-317500" lvl="0" marL="457200" rtl="0" algn="l">
              <a:lnSpc>
                <a:spcPct val="100000"/>
              </a:lnSpc>
              <a:spcBef>
                <a:spcPts val="0"/>
              </a:spcBef>
              <a:spcAft>
                <a:spcPts val="0"/>
              </a:spcAft>
              <a:buSzPts val="1400"/>
              <a:buChar char="●"/>
            </a:pPr>
            <a:r>
              <a:rPr lang="en-GB"/>
              <a:t>Take a moment to reflect with students on how the circumstances of each of these situations were different and how the range of possible choices (and the associated consequences) may have been different in each instance.</a:t>
            </a:r>
            <a:endParaRPr/>
          </a:p>
          <a:p>
            <a:pPr indent="-317500" lvl="0" marL="457200" rtl="0" algn="l">
              <a:lnSpc>
                <a:spcPct val="100000"/>
              </a:lnSpc>
              <a:spcBef>
                <a:spcPts val="0"/>
              </a:spcBef>
              <a:spcAft>
                <a:spcPts val="0"/>
              </a:spcAft>
              <a:buSzPts val="1400"/>
              <a:buChar char="●"/>
            </a:pPr>
            <a:r>
              <a:rPr lang="en-GB"/>
              <a:t>Explain to students that in this lesson, they are going to read the stories of individuals, groups, and nations that faced difficult, often life-altering decisions under even more intense circumstances: war, the mass imprisonment and murder of Jews and other groups, and violent retribution for dissent. </a:t>
            </a:r>
            <a:endParaRPr/>
          </a:p>
          <a:p>
            <a:pPr indent="-317500" lvl="0" marL="457200" rtl="0" algn="l">
              <a:lnSpc>
                <a:spcPct val="100000"/>
              </a:lnSpc>
              <a:spcBef>
                <a:spcPts val="0"/>
              </a:spcBef>
              <a:spcAft>
                <a:spcPts val="0"/>
              </a:spcAft>
              <a:buSzPts val="1400"/>
              <a:buChar char="●"/>
            </a:pPr>
            <a:r>
              <a:rPr lang="en-GB"/>
              <a:t>Remind students about your classroom norms and tell them that they can use their journals at any point in the lesson.</a:t>
            </a:r>
            <a:endParaRPr/>
          </a:p>
          <a:p>
            <a:pPr indent="0" lvl="0" marL="0" rtl="0" algn="l">
              <a:lnSpc>
                <a:spcPct val="100000"/>
              </a:lnSpc>
              <a:spcBef>
                <a:spcPts val="1200"/>
              </a:spcBef>
              <a:spcAft>
                <a:spcPts val="1200"/>
              </a:spcAft>
              <a:buSzPts val="1400"/>
              <a:buNone/>
            </a:pPr>
            <a:r>
              <a:t/>
            </a:r>
            <a:endParaRPr/>
          </a:p>
        </p:txBody>
      </p:sp>
      <p:sp>
        <p:nvSpPr>
          <p:cNvPr id="156" name="Google Shape;156;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GB"/>
              <a:t>Before distributing the readings for this next activity, ask students to review the definitions of perpetrator, bystander, and upstander and add rescuer, a subcategory of upstander, to the list. </a:t>
            </a:r>
            <a:endParaRPr/>
          </a:p>
          <a:p>
            <a:pPr indent="0" lvl="0" marL="0" rtl="0" algn="l">
              <a:lnSpc>
                <a:spcPct val="115000"/>
              </a:lnSpc>
              <a:spcBef>
                <a:spcPts val="0"/>
              </a:spcBef>
              <a:spcAft>
                <a:spcPts val="0"/>
              </a:spcAft>
              <a:buSzPts val="1400"/>
              <a:buNone/>
            </a:pPr>
            <a:r>
              <a:t/>
            </a:r>
            <a:endParaRPr/>
          </a:p>
          <a:p>
            <a:pPr indent="0" lvl="0" marL="45720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GB"/>
              <a:t>Explain to students that while 'upstanding' included a wide range of actions to oppose Nazi injustice, some upstanders took action to directly save people from the Nazis by hiding them, taking their children into their homes, helping them get visas to flee to safe countries, and helping in other critical ways. We refer to these upstanders as rescuers.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GB"/>
              <a:t>For this next activity, you will be using the </a:t>
            </a:r>
            <a:r>
              <a:rPr lang="en-GB" u="sng">
                <a:solidFill>
                  <a:schemeClr val="hlink"/>
                </a:solidFill>
                <a:hlinkClick r:id="rId2"/>
              </a:rPr>
              <a:t>Jigsaw</a:t>
            </a:r>
            <a:r>
              <a:rPr lang="en-GB"/>
              <a:t> teaching strategy. Explain to students that they will be divided into groups to read stories of Holocaust perpetrators, bystanders, upstanders, and rescuers and will answer questions based on their reading before being divided into ‘teaching’ groups where they will have to summarise what their ‘expert’ group learnt. </a:t>
            </a:r>
            <a:endParaRPr/>
          </a:p>
          <a:p>
            <a:pPr indent="0" lvl="0" marL="457200" rtl="0" algn="l">
              <a:lnSpc>
                <a:spcPct val="100000"/>
              </a:lnSpc>
              <a:spcBef>
                <a:spcPts val="0"/>
              </a:spcBef>
              <a:spcAft>
                <a:spcPts val="0"/>
              </a:spcAft>
              <a:buSzPts val="1400"/>
              <a:buNone/>
            </a:pPr>
            <a:r>
              <a:t/>
            </a:r>
            <a:endParaRPr/>
          </a:p>
          <a:p>
            <a:pPr indent="0" lvl="0" marL="0" rtl="0" algn="l">
              <a:lnSpc>
                <a:spcPct val="115000"/>
              </a:lnSpc>
              <a:spcBef>
                <a:spcPts val="1200"/>
              </a:spcBef>
              <a:spcAft>
                <a:spcPts val="120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1200"/>
              </a:spcBef>
              <a:spcAft>
                <a:spcPts val="0"/>
              </a:spcAft>
              <a:buClr>
                <a:schemeClr val="dk1"/>
              </a:buClr>
              <a:buSzPts val="1200"/>
              <a:buFont typeface="Calibri"/>
              <a:buChar char="●"/>
            </a:pPr>
            <a:r>
              <a:rPr lang="en-GB"/>
              <a:t>Begin by dividing the class into ‘expert’ groups and assign each group one of the readings from the handout </a:t>
            </a:r>
            <a:r>
              <a:rPr lang="en-GB" u="sng">
                <a:solidFill>
                  <a:schemeClr val="hlink"/>
                </a:solidFill>
                <a:hlinkClick r:id="rId2"/>
              </a:rPr>
              <a:t>The Holocaust: The Range of Responses</a:t>
            </a:r>
            <a:r>
              <a:rPr lang="en-GB"/>
              <a:t> (depending on your class size, you might need to have more than one group with the same reading or you may not need to use them all - please see note to teachers above).</a:t>
            </a:r>
            <a:endParaRPr/>
          </a:p>
          <a:p>
            <a:pPr indent="-304800" lvl="0" marL="457200" rtl="0" algn="l">
              <a:lnSpc>
                <a:spcPct val="100000"/>
              </a:lnSpc>
              <a:spcBef>
                <a:spcPts val="0"/>
              </a:spcBef>
              <a:spcAft>
                <a:spcPts val="0"/>
              </a:spcAft>
              <a:buClr>
                <a:schemeClr val="dk1"/>
              </a:buClr>
              <a:buSzPts val="1200"/>
              <a:buFont typeface="Calibri"/>
              <a:buChar char="●"/>
            </a:pPr>
            <a:r>
              <a:rPr lang="en-GB"/>
              <a:t>Ask students to read the story out loud together in their groups, pausing at the end of each one- to two-paragraph section to annotate choices, consequences, and questions. There will be sections of the text with no choices or consequences, so every paragraph won’t necessarily have an annotation. </a:t>
            </a:r>
            <a:endParaRPr/>
          </a:p>
          <a:p>
            <a:pPr indent="-304800" lvl="0" marL="457200" rtl="0" algn="l">
              <a:lnSpc>
                <a:spcPct val="100000"/>
              </a:lnSpc>
              <a:spcBef>
                <a:spcPts val="0"/>
              </a:spcBef>
              <a:spcAft>
                <a:spcPts val="0"/>
              </a:spcAft>
              <a:buClr>
                <a:schemeClr val="dk1"/>
              </a:buClr>
              <a:buSzPts val="1200"/>
              <a:buFont typeface="Calibri"/>
              <a:buChar char="●"/>
            </a:pPr>
            <a:r>
              <a:rPr lang="en-GB"/>
              <a:t>Project the prompts to assist them on the board.</a:t>
            </a:r>
            <a:endParaRPr/>
          </a:p>
          <a:p>
            <a:pPr indent="-304800" lvl="0" marL="457200" rtl="0" algn="l">
              <a:lnSpc>
                <a:spcPct val="100000"/>
              </a:lnSpc>
              <a:spcBef>
                <a:spcPts val="0"/>
              </a:spcBef>
              <a:spcAft>
                <a:spcPts val="0"/>
              </a:spcAft>
              <a:buClr>
                <a:schemeClr val="dk1"/>
              </a:buClr>
              <a:buSzPts val="1200"/>
              <a:buFont typeface="Calibri"/>
              <a:buChar char="●"/>
            </a:pPr>
            <a:r>
              <a:rPr lang="en-GB"/>
              <a:t>Give students 10 minutes to read the handout and to complete the choice &amp; consequences exercise.</a:t>
            </a:r>
            <a:endParaRPr/>
          </a:p>
          <a:p>
            <a:pPr indent="0" lvl="0" marL="457200" rtl="0" algn="l">
              <a:lnSpc>
                <a:spcPct val="115000"/>
              </a:lnSpc>
              <a:spcBef>
                <a:spcPts val="1200"/>
              </a:spcBef>
              <a:spcAft>
                <a:spcPts val="0"/>
              </a:spcAft>
              <a:buSzPts val="1400"/>
              <a:buNone/>
            </a:pPr>
            <a:r>
              <a:t/>
            </a:r>
            <a:endParaRPr/>
          </a:p>
          <a:p>
            <a:pPr indent="0" lvl="0" marL="457200" rtl="0" algn="l">
              <a:lnSpc>
                <a:spcPct val="115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GB"/>
              <a:t>Next, project these questions on the board and give students a further 10 minutes to answer the questions in their ‘expert’ groups.</a:t>
            </a:r>
            <a:endParaRPr/>
          </a:p>
          <a:p>
            <a:pPr indent="0" lvl="0" marL="0" rtl="0" algn="l">
              <a:lnSpc>
                <a:spcPct val="115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Char char="●"/>
            </a:pPr>
            <a:r>
              <a:rPr lang="en-GB"/>
              <a:t>Next, project these questions on the board and give students a further 10 minutes to answer the questions in their ‘expert’ groups.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GB"/>
              <a:t>Then, divide the class into new ‘teaching’ groups. All of the members of each ‘teaching’ group should have read a different reading in their ‘expert’ groups. Each of these has one member of each ‘expert’ group. Each ‘expert’ will then give feedback to their ‘teaching’ group about the text they read. </a:t>
            </a:r>
            <a:endParaRPr/>
          </a:p>
          <a:p>
            <a:pPr indent="-298450" lvl="0" marL="457200" rtl="0" algn="l">
              <a:lnSpc>
                <a:spcPct val="100000"/>
              </a:lnSpc>
              <a:spcBef>
                <a:spcPts val="0"/>
              </a:spcBef>
              <a:spcAft>
                <a:spcPts val="0"/>
              </a:spcAft>
              <a:buClr>
                <a:schemeClr val="dk1"/>
              </a:buClr>
              <a:buSzPts val="1100"/>
              <a:buChar char="●"/>
            </a:pPr>
            <a:r>
              <a:rPr lang="en-GB"/>
              <a:t>If desired, use the following format: Each student speaks for one minute, during which time the others cannot interrupt or ask questions. This is followed by 10 seconds of silence. This is repeated until all the students have fed back to their group. They can then have three minutes of discussion time. </a:t>
            </a:r>
            <a:endParaRPr/>
          </a:p>
          <a:p>
            <a:pPr indent="0" lvl="0" marL="0" rtl="0" algn="l">
              <a:lnSpc>
                <a:spcPct val="100000"/>
              </a:lnSpc>
              <a:spcBef>
                <a:spcPts val="0"/>
              </a:spcBef>
              <a:spcAft>
                <a:spcPts val="0"/>
              </a:spcAft>
              <a:buSzPts val="1400"/>
              <a:buNone/>
            </a:pPr>
            <a:r>
              <a:t/>
            </a:r>
            <a:endParaRPr/>
          </a:p>
          <a:p>
            <a:pPr indent="0" lvl="0" marL="45720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100"/>
              <a:buNone/>
            </a:pPr>
            <a:r>
              <a:t/>
            </a:r>
            <a:endParaRPr sz="10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1200"/>
              </a:spcBef>
              <a:spcAft>
                <a:spcPts val="0"/>
              </a:spcAft>
              <a:buSzPts val="1400"/>
              <a:buFont typeface="Calibri"/>
              <a:buChar char="●"/>
            </a:pPr>
            <a:r>
              <a:rPr lang="en-GB"/>
              <a:t>After reading, share the following questions with students.</a:t>
            </a:r>
            <a:endParaRPr/>
          </a:p>
          <a:p>
            <a:pPr indent="-317500" lvl="0" marL="457200" rtl="0" algn="l">
              <a:lnSpc>
                <a:spcPct val="100000"/>
              </a:lnSpc>
              <a:spcBef>
                <a:spcPts val="0"/>
              </a:spcBef>
              <a:spcAft>
                <a:spcPts val="0"/>
              </a:spcAft>
              <a:buSzPts val="1400"/>
              <a:buChar char="●"/>
            </a:pPr>
            <a:r>
              <a:rPr lang="en-GB"/>
              <a:t>Use the </a:t>
            </a:r>
            <a:r>
              <a:rPr lang="en-GB" u="sng">
                <a:solidFill>
                  <a:schemeClr val="hlink"/>
                </a:solidFill>
                <a:hlinkClick r:id="rId2"/>
              </a:rPr>
              <a:t>Think, Pair, Share</a:t>
            </a:r>
            <a:r>
              <a:rPr lang="en-GB"/>
              <a:t> strategy, if desired. </a:t>
            </a:r>
            <a:endParaRPr/>
          </a:p>
          <a:p>
            <a:pPr indent="0" lvl="0" marL="0" rtl="0" algn="l">
              <a:lnSpc>
                <a:spcPct val="100000"/>
              </a:lnSpc>
              <a:spcBef>
                <a:spcPts val="1200"/>
              </a:spcBef>
              <a:spcAft>
                <a:spcPts val="0"/>
              </a:spcAft>
              <a:buSzPts val="1400"/>
              <a:buNone/>
            </a:pPr>
            <a:r>
              <a:t/>
            </a:r>
            <a:endParaRPr/>
          </a:p>
          <a:p>
            <a:pPr indent="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GB"/>
              <a:t>Before moving to the next phase of Facing History’s scope and sequence, Judgement, Memory, and Legacy, it is important that students have time and space to reflect quietly in their journals about what they have learned so far in this unit. You might simply give students a few minutes to write in their journals about the experience of learning about the Holocaust in the previous few lessons. Or you can ask them to respond to one of the prompts.</a:t>
            </a:r>
            <a:endParaRPr/>
          </a:p>
          <a:p>
            <a:pPr indent="0" lvl="0" marL="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GB">
                <a:solidFill>
                  <a:schemeClr val="dk1"/>
                </a:solidFill>
              </a:rPr>
              <a:t>Information about Teaching </a:t>
            </a:r>
            <a:r>
              <a:rPr b="1" lang="en-GB"/>
              <a:t>Holocaust and Human Behaviour</a:t>
            </a:r>
            <a:r>
              <a:rPr b="1" lang="en-GB">
                <a:solidFill>
                  <a:schemeClr val="dk1"/>
                </a:solidFill>
              </a:rPr>
              <a:t> PowerPoint Slides</a:t>
            </a:r>
            <a:endParaRPr b="1">
              <a:solidFill>
                <a:schemeClr val="dk1"/>
              </a:solidFill>
            </a:endParaRPr>
          </a:p>
          <a:p>
            <a:pPr indent="-298450" lvl="0" marL="457200" rtl="0" algn="l">
              <a:lnSpc>
                <a:spcPct val="90000"/>
              </a:lnSpc>
              <a:spcBef>
                <a:spcPts val="0"/>
              </a:spcBef>
              <a:spcAft>
                <a:spcPts val="0"/>
              </a:spcAft>
              <a:buClr>
                <a:schemeClr val="dk1"/>
              </a:buClr>
              <a:buSzPts val="1100"/>
              <a:buChar char="●"/>
            </a:pPr>
            <a:r>
              <a:rPr lang="en-GB">
                <a:solidFill>
                  <a:schemeClr val="dk1"/>
                </a:solidFill>
              </a:rPr>
              <a:t>Each PowerPoint accompanies a corresponding </a:t>
            </a:r>
            <a:r>
              <a:rPr lang="en-GB"/>
              <a:t>lesson plan</a:t>
            </a:r>
            <a:r>
              <a:rPr lang="en-GB">
                <a:solidFill>
                  <a:schemeClr val="dk1"/>
                </a:solidFill>
              </a:rPr>
              <a:t> that includes more detailed instructions about the activities and should be read in advance of teaching the lesson.</a:t>
            </a:r>
            <a:endParaRPr>
              <a:solidFill>
                <a:schemeClr val="dk1"/>
              </a:solidFill>
            </a:endParaRPr>
          </a:p>
          <a:p>
            <a:pPr indent="-298450" lvl="0" marL="457200" rtl="0" algn="l">
              <a:lnSpc>
                <a:spcPct val="90000"/>
              </a:lnSpc>
              <a:spcBef>
                <a:spcPts val="0"/>
              </a:spcBef>
              <a:spcAft>
                <a:spcPts val="0"/>
              </a:spcAft>
              <a:buClr>
                <a:schemeClr val="dk1"/>
              </a:buClr>
              <a:buSzPts val="1100"/>
              <a:buChar char="●"/>
            </a:pPr>
            <a:r>
              <a:rPr lang="en-GB">
                <a:solidFill>
                  <a:schemeClr val="dk1"/>
                </a:solidFill>
              </a:rPr>
              <a:t>Wherever possible, we have used images in lieu of writing to encourage the verbal delivery of instructions as a means of boosting focus and to promote active listening skills.</a:t>
            </a:r>
            <a:endParaRPr>
              <a:solidFill>
                <a:schemeClr val="dk1"/>
              </a:solidFill>
            </a:endParaRPr>
          </a:p>
          <a:p>
            <a:pPr indent="-298450" lvl="0" marL="457200" rtl="0" algn="l">
              <a:lnSpc>
                <a:spcPct val="90000"/>
              </a:lnSpc>
              <a:spcBef>
                <a:spcPts val="0"/>
              </a:spcBef>
              <a:spcAft>
                <a:spcPts val="0"/>
              </a:spcAft>
              <a:buClr>
                <a:schemeClr val="dk1"/>
              </a:buClr>
              <a:buSzPts val="1100"/>
              <a:buChar char="●"/>
            </a:pPr>
            <a:r>
              <a:rPr lang="en-GB">
                <a:solidFill>
                  <a:schemeClr val="dk1"/>
                </a:solidFill>
              </a:rPr>
              <a:t>The same image is used for each recurring teaching strategy throughout the scheme of work to facilitate recall and promote student independence.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1200"/>
              </a:spcBef>
              <a:spcAft>
                <a:spcPts val="0"/>
              </a:spcAft>
              <a:buSzPts val="1400"/>
              <a:buChar char="●"/>
            </a:pPr>
            <a:r>
              <a:rPr lang="en-GB"/>
              <a:t>Consider pairing the reading </a:t>
            </a:r>
            <a:r>
              <a:rPr lang="en-GB" u="sng">
                <a:solidFill>
                  <a:srgbClr val="0000FF"/>
                </a:solidFill>
                <a:hlinkClick r:id="rId2">
                  <a:extLst>
                    <a:ext uri="{A12FA001-AC4F-418D-AE19-62706E023703}">
                      <ahyp:hlinkClr val="tx"/>
                    </a:ext>
                  </a:extLst>
                </a:hlinkClick>
              </a:rPr>
              <a:t>Reserve Police Battalion 101</a:t>
            </a:r>
            <a:r>
              <a:rPr lang="en-GB"/>
              <a:t> with an examination of psychologist Stanley Milgram’s famous experiments about circumstances under which individuals are willing and able to inflict pain on other people. Together, these resources provide a powerful way to discuss the behaviour of perpetrators, as well as the conditions in which each of us might be drawn into harming others.</a:t>
            </a:r>
            <a:endParaRPr/>
          </a:p>
          <a:p>
            <a:pPr indent="-317500" lvl="0" marL="457200" rtl="0" algn="l">
              <a:lnSpc>
                <a:spcPct val="100000"/>
              </a:lnSpc>
              <a:spcBef>
                <a:spcPts val="0"/>
              </a:spcBef>
              <a:spcAft>
                <a:spcPts val="0"/>
              </a:spcAft>
              <a:buSzPts val="1400"/>
              <a:buChar char="●"/>
            </a:pPr>
            <a:r>
              <a:rPr lang="en-GB"/>
              <a:t>Hand out the reading to students and read aloud as a class.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1200"/>
              </a:spcBef>
              <a:spcAft>
                <a:spcPts val="0"/>
              </a:spcAft>
              <a:buSzPts val="1200"/>
              <a:buFont typeface="Open Sans"/>
              <a:buChar char="●"/>
            </a:pPr>
            <a:r>
              <a:rPr lang="en-GB"/>
              <a:t>Use the connection questions following the reading to discuss the content with students.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1200"/>
              </a:spcBef>
              <a:spcAft>
                <a:spcPts val="0"/>
              </a:spcAft>
              <a:buSzPts val="1200"/>
              <a:buFont typeface="Open Sans"/>
              <a:buChar char="●"/>
            </a:pPr>
            <a:r>
              <a:rPr lang="en-GB"/>
              <a:t>Use the connection questions following the reading to discuss the content with students.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1200"/>
              </a:spcBef>
              <a:spcAft>
                <a:spcPts val="0"/>
              </a:spcAft>
              <a:buSzPts val="1200"/>
              <a:buFont typeface="Open Sans"/>
              <a:buChar char="●"/>
            </a:pPr>
            <a:r>
              <a:rPr lang="en-GB"/>
              <a:t>Use the connection questions following the reading to discuss the content with students.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1200"/>
              </a:spcBef>
              <a:spcAft>
                <a:spcPts val="0"/>
              </a:spcAft>
              <a:buSzPts val="1200"/>
              <a:buFont typeface="Open Sans"/>
              <a:buChar char="●"/>
            </a:pPr>
            <a:r>
              <a:rPr lang="en-GB"/>
              <a:t>Use the connection questions following the reading to discuss the content with students.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1200"/>
              </a:spcBef>
              <a:spcAft>
                <a:spcPts val="0"/>
              </a:spcAft>
              <a:buSzPts val="1400"/>
              <a:buFont typeface="Calibri"/>
              <a:buChar char="●"/>
            </a:pPr>
            <a:r>
              <a:rPr lang="en-GB"/>
              <a:t>Then deepen their exploration of human behaviour by introducing the Milgram experiment. </a:t>
            </a:r>
            <a:endParaRPr/>
          </a:p>
          <a:p>
            <a:pPr indent="-317500" lvl="0" marL="457200" rtl="0" algn="l">
              <a:lnSpc>
                <a:spcPct val="100000"/>
              </a:lnSpc>
              <a:spcBef>
                <a:spcPts val="0"/>
              </a:spcBef>
              <a:spcAft>
                <a:spcPts val="0"/>
              </a:spcAft>
              <a:buSzPts val="1400"/>
              <a:buFont typeface="Calibri"/>
              <a:buChar char="●"/>
            </a:pPr>
            <a:r>
              <a:rPr lang="en-GB"/>
              <a:t>Use the reading </a:t>
            </a:r>
            <a:r>
              <a:rPr lang="en-GB" u="sng">
                <a:solidFill>
                  <a:srgbClr val="0000FF"/>
                </a:solidFill>
                <a:hlinkClick r:id="rId2">
                  <a:extLst>
                    <a:ext uri="{A12FA001-AC4F-418D-AE19-62706E023703}">
                      <ahyp:hlinkClr val="tx"/>
                    </a:ext>
                  </a:extLst>
                </a:hlinkClick>
              </a:rPr>
              <a:t>A Matter of Obedience?</a:t>
            </a:r>
            <a:r>
              <a:rPr lang="en-GB"/>
              <a:t> to provide background information on the experiment.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GB"/>
              <a:t>Then show a clip from the film </a:t>
            </a:r>
            <a:r>
              <a:rPr lang="en-GB" u="sng">
                <a:solidFill>
                  <a:srgbClr val="0000FF"/>
                </a:solidFill>
                <a:hlinkClick r:id="rId2">
                  <a:extLst>
                    <a:ext uri="{A12FA001-AC4F-418D-AE19-62706E023703}">
                      <ahyp:hlinkClr val="tx"/>
                    </a:ext>
                  </a:extLst>
                </a:hlinkClick>
              </a:rPr>
              <a:t>Obedience: The Milgram Experiment</a:t>
            </a:r>
            <a:r>
              <a:rPr lang="en-GB"/>
              <a:t> (21:55–39:15).</a:t>
            </a:r>
            <a:endParaRPr/>
          </a:p>
          <a:p>
            <a:pPr indent="-317500" lvl="0" marL="457200" rtl="0" algn="l">
              <a:lnSpc>
                <a:spcPct val="100000"/>
              </a:lnSpc>
              <a:spcBef>
                <a:spcPts val="0"/>
              </a:spcBef>
              <a:spcAft>
                <a:spcPts val="0"/>
              </a:spcAft>
              <a:buSzPts val="1400"/>
              <a:buChar char="●"/>
            </a:pPr>
            <a:r>
              <a:rPr lang="en-GB"/>
              <a:t>Preview these resources to ensure that they are appropriate for your students. Watching the clip of the experiments is a powerful and often uncomfortable experience for many students. Sometimes students show that discomfort by laughing. Instead of disciplining students for such responses, you might use them as an entry point for a discussion about why the video elicits such discomfort and what it suggests about the potential of any individual to be willing to harm another under the right circumstances.</a:t>
            </a:r>
            <a:endParaRPr/>
          </a:p>
          <a:p>
            <a:pPr indent="-317500" lvl="0" marL="457200" rtl="0" algn="l">
              <a:lnSpc>
                <a:spcPct val="100000"/>
              </a:lnSpc>
              <a:spcBef>
                <a:spcPts val="0"/>
              </a:spcBef>
              <a:spcAft>
                <a:spcPts val="0"/>
              </a:spcAft>
              <a:buSzPts val="1400"/>
              <a:buChar char="●"/>
            </a:pPr>
            <a:r>
              <a:rPr lang="en-GB"/>
              <a:t>For an even deeper exploration of perpetrator behaviour, consider showing students the video </a:t>
            </a:r>
            <a:r>
              <a:rPr lang="en-GB" u="sng">
                <a:solidFill>
                  <a:srgbClr val="0000FF"/>
                </a:solidFill>
                <a:hlinkClick r:id="rId3">
                  <a:extLst>
                    <a:ext uri="{A12FA001-AC4F-418D-AE19-62706E023703}">
                      <ahyp:hlinkClr val="tx"/>
                    </a:ext>
                  </a:extLst>
                </a:hlinkClick>
              </a:rPr>
              <a:t>The Psychology of Genocidal Behaviour</a:t>
            </a:r>
            <a:r>
              <a:rPr lang="en-GB"/>
              <a:t>.</a:t>
            </a:r>
            <a:endParaRPr/>
          </a:p>
          <a:p>
            <a:pPr indent="0" lvl="0" marL="457200" rtl="0" algn="l">
              <a:lnSpc>
                <a:spcPct val="100000"/>
              </a:lnSpc>
              <a:spcBef>
                <a:spcPts val="1200"/>
              </a:spcBef>
              <a:spcAft>
                <a:spcPts val="0"/>
              </a:spcAft>
              <a:buSzPts val="1400"/>
              <a:buNone/>
            </a:pPr>
            <a:r>
              <a:t/>
            </a:r>
            <a:endParaRPr/>
          </a:p>
          <a:p>
            <a:pPr indent="0" lvl="0" marL="0" rtl="0" algn="l">
              <a:lnSpc>
                <a:spcPct val="100000"/>
              </a:lnSpc>
              <a:spcBef>
                <a:spcPts val="1200"/>
              </a:spcBef>
              <a:spcAft>
                <a:spcPts val="120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1200"/>
              </a:spcBef>
              <a:spcAft>
                <a:spcPts val="0"/>
              </a:spcAft>
              <a:buSzPts val="1400"/>
              <a:buChar char="●"/>
            </a:pPr>
            <a:r>
              <a:rPr lang="en-GB"/>
              <a:t>The Facing History and Ourselves website offers a variety of additional resources to support an extended focus on rescuers during the Holocaust. </a:t>
            </a:r>
            <a:endParaRPr/>
          </a:p>
          <a:p>
            <a:pPr indent="-317500" lvl="0" marL="457200" rtl="0" algn="l">
              <a:lnSpc>
                <a:spcPct val="100000"/>
              </a:lnSpc>
              <a:spcBef>
                <a:spcPts val="0"/>
              </a:spcBef>
              <a:spcAft>
                <a:spcPts val="0"/>
              </a:spcAft>
              <a:buSzPts val="1400"/>
              <a:buChar char="●"/>
            </a:pPr>
            <a:r>
              <a:rPr lang="en-GB"/>
              <a:t>If you decide to extend this lesson to provide a more in-depth focus on rescue, begin by asking students to consider the question: How did people make the choice to rescue? </a:t>
            </a:r>
            <a:endParaRPr/>
          </a:p>
          <a:p>
            <a:pPr indent="0" lvl="0" marL="0" rtl="0" algn="l">
              <a:lnSpc>
                <a:spcPct val="100000"/>
              </a:lnSpc>
              <a:spcBef>
                <a:spcPts val="1200"/>
              </a:spcBef>
              <a:spcAft>
                <a:spcPts val="0"/>
              </a:spcAft>
              <a:buSzPts val="1400"/>
              <a:buNone/>
            </a:pPr>
            <a:r>
              <a:t/>
            </a:r>
            <a:endParaRPr/>
          </a:p>
          <a:p>
            <a:pPr indent="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1200"/>
              </a:spcBef>
              <a:spcAft>
                <a:spcPts val="0"/>
              </a:spcAft>
              <a:buSzPts val="1400"/>
              <a:buChar char="●"/>
            </a:pPr>
            <a:r>
              <a:rPr lang="en-GB"/>
              <a:t>You might also share this statement from psychologist Ervin Staub: 'Goodness, like evil, often begins in small steps. Heroes evolve; they aren’t born.' </a:t>
            </a:r>
            <a:endParaRPr/>
          </a:p>
          <a:p>
            <a:pPr indent="0" lvl="0" marL="457200" rtl="0" algn="l">
              <a:lnSpc>
                <a:spcPct val="100000"/>
              </a:lnSpc>
              <a:spcBef>
                <a:spcPts val="1200"/>
              </a:spcBef>
              <a:spcAft>
                <a:spcPts val="0"/>
              </a:spcAft>
              <a:buSzPts val="1400"/>
              <a:buNone/>
            </a:pPr>
            <a:r>
              <a:t/>
            </a:r>
            <a:endParaRPr/>
          </a:p>
          <a:p>
            <a:pPr indent="0" lvl="0" marL="0" rtl="0" algn="l">
              <a:lnSpc>
                <a:spcPct val="100000"/>
              </a:lnSpc>
              <a:spcBef>
                <a:spcPts val="1200"/>
              </a:spcBef>
              <a:spcAft>
                <a:spcPts val="0"/>
              </a:spcAft>
              <a:buSzPts val="1400"/>
              <a:buNone/>
            </a:pPr>
            <a:r>
              <a:t/>
            </a:r>
            <a:endParaRPr/>
          </a:p>
          <a:p>
            <a:pPr indent="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1200"/>
              </a:spcBef>
              <a:spcAft>
                <a:spcPts val="0"/>
              </a:spcAft>
              <a:buSzPts val="1400"/>
              <a:buChar char="●"/>
            </a:pPr>
            <a:r>
              <a:rPr lang="en-GB"/>
              <a:t>Then share one or more of the following videos to help students consider the qualities and motivations that enable one to be a rescuer and look for evidence to support Staub’s statement:</a:t>
            </a:r>
            <a:endParaRPr/>
          </a:p>
          <a:p>
            <a:pPr indent="-317500" lvl="0" marL="457200" rtl="0" algn="l">
              <a:lnSpc>
                <a:spcPct val="100000"/>
              </a:lnSpc>
              <a:spcBef>
                <a:spcPts val="0"/>
              </a:spcBef>
              <a:spcAft>
                <a:spcPts val="0"/>
              </a:spcAft>
              <a:buSzPts val="1400"/>
              <a:buChar char="●"/>
            </a:pPr>
            <a:r>
              <a:rPr lang="en-GB" u="sng">
                <a:solidFill>
                  <a:srgbClr val="0000FF"/>
                </a:solidFill>
                <a:hlinkClick r:id="rId2">
                  <a:extLst>
                    <a:ext uri="{A12FA001-AC4F-418D-AE19-62706E023703}">
                      <ahyp:hlinkClr val="tx"/>
                    </a:ext>
                  </a:extLst>
                </a:hlinkClick>
              </a:rPr>
              <a:t>The Courage to Care</a:t>
            </a:r>
            <a:r>
              <a:rPr lang="en-GB"/>
              <a:t> (28:40) profiles both Jews who were rescued during the Holocaust and rescuers from France, Holland, and Poland, and it raises questions about the moral and ethical dilemmas that rescuers confronted.</a:t>
            </a:r>
            <a:endParaRPr/>
          </a:p>
          <a:p>
            <a:pPr indent="-317500" lvl="0" marL="457200" rtl="0" algn="l">
              <a:lnSpc>
                <a:spcPct val="100000"/>
              </a:lnSpc>
              <a:spcBef>
                <a:spcPts val="0"/>
              </a:spcBef>
              <a:spcAft>
                <a:spcPts val="0"/>
              </a:spcAft>
              <a:buSzPts val="1400"/>
              <a:buChar char="●"/>
            </a:pPr>
            <a:r>
              <a:rPr lang="en-GB" u="sng">
                <a:solidFill>
                  <a:srgbClr val="0000FF"/>
                </a:solidFill>
                <a:hlinkClick r:id="rId3">
                  <a:extLst>
                    <a:ext uri="{A12FA001-AC4F-418D-AE19-62706E023703}">
                      <ahyp:hlinkClr val="tx"/>
                    </a:ext>
                  </a:extLst>
                </a:hlinkClick>
              </a:rPr>
              <a:t>Life or Death in the Netherlands</a:t>
            </a:r>
            <a:r>
              <a:rPr lang="en-GB"/>
              <a:t> (05:12) features Marion Pritchard describing her decision to murder a Dutch policeman in order to protect a Jewish family hiding in her home. (This is the same story told in the reading </a:t>
            </a:r>
            <a:r>
              <a:rPr lang="en-GB" u="sng">
                <a:solidFill>
                  <a:srgbClr val="0000FF"/>
                </a:solidFill>
                <a:hlinkClick r:id="rId4">
                  <a:extLst>
                    <a:ext uri="{A12FA001-AC4F-418D-AE19-62706E023703}">
                      <ahyp:hlinkClr val="tx"/>
                    </a:ext>
                  </a:extLst>
                </a:hlinkClick>
              </a:rPr>
              <a:t>Deciding to Act</a:t>
            </a:r>
            <a:r>
              <a:rPr lang="en-GB"/>
              <a:t>.)</a:t>
            </a:r>
            <a:endParaRPr/>
          </a:p>
          <a:p>
            <a:pPr indent="-317500" lvl="0" marL="457200" rtl="0" algn="l">
              <a:lnSpc>
                <a:spcPct val="100000"/>
              </a:lnSpc>
              <a:spcBef>
                <a:spcPts val="0"/>
              </a:spcBef>
              <a:spcAft>
                <a:spcPts val="0"/>
              </a:spcAft>
              <a:buSzPts val="1400"/>
              <a:buChar char="●"/>
            </a:pPr>
            <a:r>
              <a:rPr lang="en-GB" u="sng">
                <a:solidFill>
                  <a:srgbClr val="0000FF"/>
                </a:solidFill>
                <a:hlinkClick r:id="rId5">
                  <a:extLst>
                    <a:ext uri="{A12FA001-AC4F-418D-AE19-62706E023703}">
                      <ahyp:hlinkClr val="tx"/>
                    </a:ext>
                  </a:extLst>
                </a:hlinkClick>
              </a:rPr>
              <a:t>Finding Safety in Italy</a:t>
            </a:r>
            <a:r>
              <a:rPr lang="en-GB"/>
              <a:t> (05:47) features the testimony of Holocaust survivor Esther Bem and her description of the people in northern Italy who protected her and her family during World War II.</a:t>
            </a:r>
            <a:endParaRPr/>
          </a:p>
          <a:p>
            <a:pPr indent="-317500" lvl="0" marL="457200" rtl="0" algn="l">
              <a:lnSpc>
                <a:spcPct val="100000"/>
              </a:lnSpc>
              <a:spcBef>
                <a:spcPts val="0"/>
              </a:spcBef>
              <a:spcAft>
                <a:spcPts val="0"/>
              </a:spcAft>
              <a:buSzPts val="1400"/>
              <a:buChar char="●"/>
            </a:pPr>
            <a:r>
              <a:rPr lang="en-GB" u="sng">
                <a:solidFill>
                  <a:srgbClr val="0000FF"/>
                </a:solidFill>
                <a:hlinkClick r:id="rId6">
                  <a:extLst>
                    <a:ext uri="{A12FA001-AC4F-418D-AE19-62706E023703}">
                      <ahyp:hlinkClr val="tx"/>
                    </a:ext>
                  </a:extLst>
                </a:hlinkClick>
              </a:rPr>
              <a:t>Weapons of the Spirit</a:t>
            </a:r>
            <a:r>
              <a:rPr lang="en-GB" u="sng">
                <a:solidFill>
                  <a:srgbClr val="0000FF"/>
                </a:solidFill>
              </a:rPr>
              <a:t> </a:t>
            </a:r>
            <a:r>
              <a:rPr lang="en-GB"/>
              <a:t>(35:07) provides an in-depth profile of the French town of Le Chambon and the beliefs that motivated its residents to save 5,000 Jews during World War II. (This is the same story told in the reading </a:t>
            </a:r>
            <a:r>
              <a:rPr lang="en-GB" u="sng">
                <a:solidFill>
                  <a:srgbClr val="0000FF"/>
                </a:solidFill>
                <a:hlinkClick r:id="rId7">
                  <a:extLst>
                    <a:ext uri="{A12FA001-AC4F-418D-AE19-62706E023703}">
                      <ahyp:hlinkClr val="tx"/>
                    </a:ext>
                  </a:extLst>
                </a:hlinkClick>
              </a:rPr>
              <a:t>Le Chambon: A Village Takes a Stand</a:t>
            </a:r>
            <a:r>
              <a:rPr lang="en-GB"/>
              <a:t>.)</a:t>
            </a:r>
            <a:endParaRPr/>
          </a:p>
          <a:p>
            <a:pPr indent="-317500" lvl="0" marL="457200" rtl="0" algn="l">
              <a:lnSpc>
                <a:spcPct val="100000"/>
              </a:lnSpc>
              <a:spcBef>
                <a:spcPts val="0"/>
              </a:spcBef>
              <a:spcAft>
                <a:spcPts val="0"/>
              </a:spcAft>
              <a:buSzPts val="1400"/>
              <a:buChar char="●"/>
            </a:pPr>
            <a:r>
              <a:rPr lang="en-GB"/>
              <a:t>You can extend your study of rescuers even further with additional Facing History resources, including </a:t>
            </a:r>
            <a:r>
              <a:rPr lang="en-GB">
                <a:solidFill>
                  <a:srgbClr val="00A7AD"/>
                </a:solidFill>
                <a:uFill>
                  <a:noFill/>
                </a:uFill>
                <a:hlinkClick r:id="rId8">
                  <a:extLst>
                    <a:ext uri="{A12FA001-AC4F-418D-AE19-62706E023703}">
                      <ahyp:hlinkClr val="tx"/>
                    </a:ext>
                  </a:extLst>
                </a:hlinkClick>
              </a:rPr>
              <a:t>Defying the Nazis: The Sharps’ War</a:t>
            </a:r>
            <a:r>
              <a:rPr lang="en-GB"/>
              <a:t>, </a:t>
            </a:r>
            <a:r>
              <a:rPr lang="en-GB">
                <a:solidFill>
                  <a:srgbClr val="00A7AD"/>
                </a:solidFill>
                <a:uFill>
                  <a:noFill/>
                </a:uFill>
                <a:hlinkClick r:id="rId9">
                  <a:extLst>
                    <a:ext uri="{A12FA001-AC4F-418D-AE19-62706E023703}">
                      <ahyp:hlinkClr val="tx"/>
                    </a:ext>
                  </a:extLst>
                </a:hlinkClick>
              </a:rPr>
              <a:t>The Rescuers</a:t>
            </a:r>
            <a:r>
              <a:rPr lang="en-GB"/>
              <a:t>, and other readings from Chapters 7, 8, and 9 of </a:t>
            </a:r>
            <a:r>
              <a:rPr lang="en-GB" u="sng">
                <a:solidFill>
                  <a:srgbClr val="0000FF"/>
                </a:solidFill>
                <a:hlinkClick r:id="rId10">
                  <a:extLst>
                    <a:ext uri="{A12FA001-AC4F-418D-AE19-62706E023703}">
                      <ahyp:hlinkClr val="tx"/>
                    </a:ext>
                  </a:extLst>
                </a:hlinkClick>
              </a:rPr>
              <a:t>Holocaust and Human Behaviour</a:t>
            </a:r>
            <a:r>
              <a:rPr lang="en-GB"/>
              <a:t>.</a:t>
            </a:r>
            <a:endParaRPr/>
          </a:p>
          <a:p>
            <a:pPr indent="0" lvl="0" marL="0" rtl="0" algn="l">
              <a:lnSpc>
                <a:spcPct val="100000"/>
              </a:lnSpc>
              <a:spcBef>
                <a:spcPts val="1200"/>
              </a:spcBef>
              <a:spcAft>
                <a:spcPts val="0"/>
              </a:spcAft>
              <a:buSzPts val="1400"/>
              <a:buNone/>
            </a:pPr>
            <a:r>
              <a:t/>
            </a:r>
            <a:endParaRPr/>
          </a:p>
          <a:p>
            <a:pPr indent="0" lvl="0" marL="457200" rtl="0" algn="l">
              <a:lnSpc>
                <a:spcPct val="100000"/>
              </a:lnSpc>
              <a:spcBef>
                <a:spcPts val="1200"/>
              </a:spcBef>
              <a:spcAft>
                <a:spcPts val="0"/>
              </a:spcAft>
              <a:buSzPts val="1400"/>
              <a:buNone/>
            </a:pPr>
            <a:r>
              <a:t/>
            </a:r>
            <a:endParaRPr/>
          </a:p>
          <a:p>
            <a:pPr indent="0" lvl="0" marL="0" rtl="0" algn="l">
              <a:lnSpc>
                <a:spcPct val="100000"/>
              </a:lnSpc>
              <a:spcBef>
                <a:spcPts val="1200"/>
              </a:spcBef>
              <a:spcAft>
                <a:spcPts val="0"/>
              </a:spcAft>
              <a:buSzPts val="1400"/>
              <a:buNone/>
            </a:pPr>
            <a:r>
              <a:t/>
            </a:r>
            <a:endParaRPr/>
          </a:p>
          <a:p>
            <a:pPr indent="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GB"/>
              <a:t>Explain to students that they will continue their study of the Holocaust by learning about the stories of people who were perpetrators and bystanders as well as those of people who took risks to help and rescue those targeted by the Nazis. Begin by having students respond to the questions in their journals.</a:t>
            </a:r>
            <a:endParaRPr/>
          </a:p>
          <a:p>
            <a:pPr indent="-317500" lvl="0" marL="457200" rtl="0" algn="l">
              <a:lnSpc>
                <a:spcPct val="100000"/>
              </a:lnSpc>
              <a:spcBef>
                <a:spcPts val="0"/>
              </a:spcBef>
              <a:spcAft>
                <a:spcPts val="0"/>
              </a:spcAft>
              <a:buSzPts val="1400"/>
              <a:buChar char="●"/>
            </a:pPr>
            <a:r>
              <a:rPr lang="en-GB"/>
              <a:t>Students can respond in an activity based on the </a:t>
            </a:r>
            <a:r>
              <a:rPr lang="en-GB" u="sng">
                <a:solidFill>
                  <a:schemeClr val="hlink"/>
                </a:solidFill>
                <a:hlinkClick r:id="rId2"/>
              </a:rPr>
              <a:t>Think, Pair, Share</a:t>
            </a:r>
            <a:r>
              <a:rPr lang="en-GB"/>
              <a:t> strategy, or you can facilitate a whole-group discussion.</a:t>
            </a:r>
            <a:endParaRPr/>
          </a:p>
          <a:p>
            <a:pPr indent="0" lvl="0" marL="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1200"/>
              </a:spcBef>
              <a:spcAft>
                <a:spcPts val="0"/>
              </a:spcAft>
              <a:buClr>
                <a:schemeClr val="dk1"/>
              </a:buClr>
              <a:buSzPts val="1200"/>
              <a:buFont typeface="Calibri"/>
              <a:buChar char="●"/>
            </a:pPr>
            <a:r>
              <a:rPr lang="en-GB"/>
              <a:t>In the short video </a:t>
            </a:r>
            <a:r>
              <a:rPr lang="en-GB" u="sng">
                <a:solidFill>
                  <a:srgbClr val="0000FF"/>
                </a:solidFill>
                <a:hlinkClick r:id="rId2">
                  <a:extLst>
                    <a:ext uri="{A12FA001-AC4F-418D-AE19-62706E023703}">
                      <ahyp:hlinkClr val="tx"/>
                    </a:ext>
                  </a:extLst>
                </a:hlinkClick>
              </a:rPr>
              <a:t>Facing History Scholar Reflections: Bystanders and Resisters</a:t>
            </a:r>
            <a:r>
              <a:rPr lang="en-GB"/>
              <a:t> (05:11), Dr. Paul Bookbinder discusses the range of choices people made during the Holocaust. In the next activity, students will be reading about some of the individuals he highlights in this video.</a:t>
            </a:r>
            <a:endParaRPr/>
          </a:p>
          <a:p>
            <a:pPr indent="-304800" lvl="0" marL="457200" rtl="0" algn="l">
              <a:lnSpc>
                <a:spcPct val="100000"/>
              </a:lnSpc>
              <a:spcBef>
                <a:spcPts val="0"/>
              </a:spcBef>
              <a:spcAft>
                <a:spcPts val="0"/>
              </a:spcAft>
              <a:buClr>
                <a:schemeClr val="dk1"/>
              </a:buClr>
              <a:buSzPts val="1200"/>
              <a:buFont typeface="Calibri"/>
              <a:buChar char="●"/>
            </a:pPr>
            <a:r>
              <a:rPr lang="en-GB"/>
              <a:t>Share the 3-2-1 analysis prompts below with students, so that students can listen for information that addresses the prompts whilst watching the video.</a:t>
            </a:r>
            <a:endParaRPr/>
          </a:p>
          <a:p>
            <a:pPr indent="-228600" lvl="0" marL="457200" rtl="0" algn="l">
              <a:lnSpc>
                <a:spcPct val="100000"/>
              </a:lnSpc>
              <a:spcBef>
                <a:spcPts val="0"/>
              </a:spcBef>
              <a:spcAft>
                <a:spcPts val="0"/>
              </a:spcAft>
              <a:buSzPts val="1400"/>
              <a:buNone/>
            </a:pPr>
            <a:r>
              <a:t/>
            </a:r>
            <a:endParaRPr/>
          </a:p>
        </p:txBody>
      </p:sp>
      <p:sp>
        <p:nvSpPr>
          <p:cNvPr id="131" name="Google Shape;131;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1200"/>
              </a:spcBef>
              <a:spcAft>
                <a:spcPts val="0"/>
              </a:spcAft>
              <a:buClr>
                <a:schemeClr val="dk1"/>
              </a:buClr>
              <a:buSzPts val="1200"/>
              <a:buFont typeface="Calibri"/>
              <a:buChar char="●"/>
            </a:pPr>
            <a:r>
              <a:rPr lang="en-GB"/>
              <a:t>Play the video </a:t>
            </a:r>
            <a:r>
              <a:rPr lang="en-GB" u="sng">
                <a:solidFill>
                  <a:schemeClr val="hlink"/>
                </a:solidFill>
                <a:hlinkClick r:id="rId2"/>
              </a:rPr>
              <a:t>Facing History Scholar Reflections: Bystanders and Resisters</a:t>
            </a:r>
            <a:r>
              <a:rPr lang="en-GB"/>
              <a:t>. </a:t>
            </a:r>
            <a:endParaRPr/>
          </a:p>
          <a:p>
            <a:pPr indent="0" lvl="0" marL="0" rtl="0" algn="l">
              <a:lnSpc>
                <a:spcPct val="100000"/>
              </a:lnSpc>
              <a:spcBef>
                <a:spcPts val="1200"/>
              </a:spcBef>
              <a:spcAft>
                <a:spcPts val="120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GB"/>
              <a:t>Give students a chance to respond to the </a:t>
            </a:r>
            <a:r>
              <a:rPr lang="en-GB" u="sng">
                <a:solidFill>
                  <a:schemeClr val="hlink"/>
                </a:solidFill>
                <a:hlinkClick r:id="rId2"/>
              </a:rPr>
              <a:t>3-2-1</a:t>
            </a:r>
            <a:r>
              <a:rPr lang="en-GB"/>
              <a:t>.</a:t>
            </a:r>
            <a:endParaRPr/>
          </a:p>
          <a:p>
            <a:pPr indent="-317500" lvl="0" marL="457200" rtl="0" algn="l">
              <a:lnSpc>
                <a:spcPct val="100000"/>
              </a:lnSpc>
              <a:spcBef>
                <a:spcPts val="0"/>
              </a:spcBef>
              <a:spcAft>
                <a:spcPts val="0"/>
              </a:spcAft>
              <a:buSzPts val="1400"/>
              <a:buChar char="●"/>
            </a:pPr>
            <a:r>
              <a:rPr lang="en-GB"/>
              <a:t>Review the possible answers to the first two 3-2-1 prompts, and ask students to share some of the questions they wrote in response to the third prompt.  Based on your assessment of lesson timing, you could record their questions on the board or a flipchart so that you can refer back to them over the course of the lesson to see which ones get answered and if any need to be added.  </a:t>
            </a:r>
            <a:endParaRPr/>
          </a:p>
          <a:p>
            <a:pPr indent="0" lvl="0" marL="0" rtl="0" algn="l">
              <a:lnSpc>
                <a:spcPct val="100000"/>
              </a:lnSpc>
              <a:spcBef>
                <a:spcPts val="1200"/>
              </a:spcBef>
              <a:spcAft>
                <a:spcPts val="1200"/>
              </a:spcAft>
              <a:buSzPts val="1400"/>
              <a:buNone/>
            </a:pPr>
            <a:r>
              <a:t/>
            </a:r>
            <a:endParaRPr/>
          </a:p>
        </p:txBody>
      </p:sp>
      <p:sp>
        <p:nvSpPr>
          <p:cNvPr id="147" name="Google Shape;147;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8.png"/><Relationship Id="rId7" Type="http://schemas.openxmlformats.org/officeDocument/2006/relationships/image" Target="../media/image12.png"/><Relationship Id="rId8"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3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3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p:txBody>
      </p:sp>
      <p:sp>
        <p:nvSpPr>
          <p:cNvPr id="16" name="Google Shape;1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bg>
      <p:bgPr>
        <a:solidFill>
          <a:srgbClr val="003B4C"/>
        </a:solidFill>
      </p:bgPr>
    </p:bg>
    <p:spTree>
      <p:nvGrpSpPr>
        <p:cNvPr id="60" name="Shape 60"/>
        <p:cNvGrpSpPr/>
        <p:nvPr/>
      </p:nvGrpSpPr>
      <p:grpSpPr>
        <a:xfrm>
          <a:off x="0" y="0"/>
          <a:ext cx="0" cy="0"/>
          <a:chOff x="0" y="0"/>
          <a:chExt cx="0" cy="0"/>
        </a:xfrm>
      </p:grpSpPr>
      <p:sp>
        <p:nvSpPr>
          <p:cNvPr id="61" name="Google Shape;61;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atin typeface="Arial"/>
                <a:ea typeface="Arial"/>
                <a:cs typeface="Arial"/>
                <a:sym typeface="Arial"/>
              </a:defRPr>
            </a:lvl2pPr>
            <a:lvl3pPr lvl="2" algn="l">
              <a:lnSpc>
                <a:spcPct val="100000"/>
              </a:lnSpc>
              <a:spcBef>
                <a:spcPts val="0"/>
              </a:spcBef>
              <a:spcAft>
                <a:spcPts val="0"/>
              </a:spcAft>
              <a:buSzPts val="2800"/>
              <a:buNone/>
              <a:defRPr>
                <a:latin typeface="Arial"/>
                <a:ea typeface="Arial"/>
                <a:cs typeface="Arial"/>
                <a:sym typeface="Arial"/>
              </a:defRPr>
            </a:lvl3pPr>
            <a:lvl4pPr lvl="3" algn="l">
              <a:lnSpc>
                <a:spcPct val="100000"/>
              </a:lnSpc>
              <a:spcBef>
                <a:spcPts val="0"/>
              </a:spcBef>
              <a:spcAft>
                <a:spcPts val="0"/>
              </a:spcAft>
              <a:buSzPts val="2800"/>
              <a:buNone/>
              <a:defRPr>
                <a:latin typeface="Arial"/>
                <a:ea typeface="Arial"/>
                <a:cs typeface="Arial"/>
                <a:sym typeface="Arial"/>
              </a:defRPr>
            </a:lvl4pPr>
            <a:lvl5pPr lvl="4" algn="l">
              <a:lnSpc>
                <a:spcPct val="100000"/>
              </a:lnSpc>
              <a:spcBef>
                <a:spcPts val="0"/>
              </a:spcBef>
              <a:spcAft>
                <a:spcPts val="0"/>
              </a:spcAft>
              <a:buSzPts val="2800"/>
              <a:buNone/>
              <a:defRPr>
                <a:latin typeface="Arial"/>
                <a:ea typeface="Arial"/>
                <a:cs typeface="Arial"/>
                <a:sym typeface="Arial"/>
              </a:defRPr>
            </a:lvl5pPr>
            <a:lvl6pPr lvl="5" algn="l">
              <a:lnSpc>
                <a:spcPct val="100000"/>
              </a:lnSpc>
              <a:spcBef>
                <a:spcPts val="0"/>
              </a:spcBef>
              <a:spcAft>
                <a:spcPts val="0"/>
              </a:spcAft>
              <a:buSzPts val="2800"/>
              <a:buNone/>
              <a:defRPr>
                <a:latin typeface="Arial"/>
                <a:ea typeface="Arial"/>
                <a:cs typeface="Arial"/>
                <a:sym typeface="Arial"/>
              </a:defRPr>
            </a:lvl6pPr>
            <a:lvl7pPr lvl="6" algn="l">
              <a:lnSpc>
                <a:spcPct val="100000"/>
              </a:lnSpc>
              <a:spcBef>
                <a:spcPts val="0"/>
              </a:spcBef>
              <a:spcAft>
                <a:spcPts val="0"/>
              </a:spcAft>
              <a:buSzPts val="2800"/>
              <a:buNone/>
              <a:defRPr>
                <a:latin typeface="Arial"/>
                <a:ea typeface="Arial"/>
                <a:cs typeface="Arial"/>
                <a:sym typeface="Arial"/>
              </a:defRPr>
            </a:lvl7pPr>
            <a:lvl8pPr lvl="7" algn="l">
              <a:lnSpc>
                <a:spcPct val="100000"/>
              </a:lnSpc>
              <a:spcBef>
                <a:spcPts val="0"/>
              </a:spcBef>
              <a:spcAft>
                <a:spcPts val="0"/>
              </a:spcAft>
              <a:buSzPts val="2800"/>
              <a:buNone/>
              <a:defRPr>
                <a:latin typeface="Arial"/>
                <a:ea typeface="Arial"/>
                <a:cs typeface="Arial"/>
                <a:sym typeface="Arial"/>
              </a:defRPr>
            </a:lvl8pPr>
            <a:lvl9pPr lvl="8" algn="l">
              <a:lnSpc>
                <a:spcPct val="100000"/>
              </a:lnSpc>
              <a:spcBef>
                <a:spcPts val="0"/>
              </a:spcBef>
              <a:spcAft>
                <a:spcPts val="0"/>
              </a:spcAft>
              <a:buSzPts val="2800"/>
              <a:buNone/>
              <a:defRPr>
                <a:latin typeface="Arial"/>
                <a:ea typeface="Arial"/>
                <a:cs typeface="Arial"/>
                <a:sym typeface="Arial"/>
              </a:defRPr>
            </a:lvl9pPr>
          </a:lstStyle>
          <a:p/>
        </p:txBody>
      </p:sp>
      <p:pic>
        <p:nvPicPr>
          <p:cNvPr id="62" name="Google Shape;62;p41"/>
          <p:cNvPicPr preferRelativeResize="0"/>
          <p:nvPr/>
        </p:nvPicPr>
        <p:blipFill rotWithShape="1">
          <a:blip r:embed="rId2">
            <a:alphaModFix/>
          </a:blip>
          <a:srcRect b="0" l="0" r="0" t="0"/>
          <a:stretch/>
        </p:blipFill>
        <p:spPr>
          <a:xfrm>
            <a:off x="729269" y="4341138"/>
            <a:ext cx="957475" cy="3893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BG">
  <p:cSld name="CUSTOM_4_1">
    <p:bg>
      <p:bgPr>
        <a:solidFill>
          <a:srgbClr val="D4C328"/>
        </a:solidFill>
      </p:bgPr>
    </p:bg>
    <p:spTree>
      <p:nvGrpSpPr>
        <p:cNvPr id="63" name="Shape 63"/>
        <p:cNvGrpSpPr/>
        <p:nvPr/>
      </p:nvGrpSpPr>
      <p:grpSpPr>
        <a:xfrm>
          <a:off x="0" y="0"/>
          <a:ext cx="0" cy="0"/>
          <a:chOff x="0" y="0"/>
          <a:chExt cx="0" cy="0"/>
        </a:xfrm>
      </p:grpSpPr>
      <p:sp>
        <p:nvSpPr>
          <p:cNvPr id="64" name="Google Shape;64;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atin typeface="Arial"/>
                <a:ea typeface="Arial"/>
                <a:cs typeface="Arial"/>
                <a:sym typeface="Arial"/>
              </a:defRPr>
            </a:lvl2pPr>
            <a:lvl3pPr lvl="2" algn="l">
              <a:lnSpc>
                <a:spcPct val="100000"/>
              </a:lnSpc>
              <a:spcBef>
                <a:spcPts val="0"/>
              </a:spcBef>
              <a:spcAft>
                <a:spcPts val="0"/>
              </a:spcAft>
              <a:buSzPts val="2800"/>
              <a:buNone/>
              <a:defRPr>
                <a:latin typeface="Arial"/>
                <a:ea typeface="Arial"/>
                <a:cs typeface="Arial"/>
                <a:sym typeface="Arial"/>
              </a:defRPr>
            </a:lvl3pPr>
            <a:lvl4pPr lvl="3" algn="l">
              <a:lnSpc>
                <a:spcPct val="100000"/>
              </a:lnSpc>
              <a:spcBef>
                <a:spcPts val="0"/>
              </a:spcBef>
              <a:spcAft>
                <a:spcPts val="0"/>
              </a:spcAft>
              <a:buSzPts val="2800"/>
              <a:buNone/>
              <a:defRPr>
                <a:latin typeface="Arial"/>
                <a:ea typeface="Arial"/>
                <a:cs typeface="Arial"/>
                <a:sym typeface="Arial"/>
              </a:defRPr>
            </a:lvl4pPr>
            <a:lvl5pPr lvl="4" algn="l">
              <a:lnSpc>
                <a:spcPct val="100000"/>
              </a:lnSpc>
              <a:spcBef>
                <a:spcPts val="0"/>
              </a:spcBef>
              <a:spcAft>
                <a:spcPts val="0"/>
              </a:spcAft>
              <a:buSzPts val="2800"/>
              <a:buNone/>
              <a:defRPr>
                <a:latin typeface="Arial"/>
                <a:ea typeface="Arial"/>
                <a:cs typeface="Arial"/>
                <a:sym typeface="Arial"/>
              </a:defRPr>
            </a:lvl5pPr>
            <a:lvl6pPr lvl="5" algn="l">
              <a:lnSpc>
                <a:spcPct val="100000"/>
              </a:lnSpc>
              <a:spcBef>
                <a:spcPts val="0"/>
              </a:spcBef>
              <a:spcAft>
                <a:spcPts val="0"/>
              </a:spcAft>
              <a:buSzPts val="2800"/>
              <a:buNone/>
              <a:defRPr>
                <a:latin typeface="Arial"/>
                <a:ea typeface="Arial"/>
                <a:cs typeface="Arial"/>
                <a:sym typeface="Arial"/>
              </a:defRPr>
            </a:lvl6pPr>
            <a:lvl7pPr lvl="6" algn="l">
              <a:lnSpc>
                <a:spcPct val="100000"/>
              </a:lnSpc>
              <a:spcBef>
                <a:spcPts val="0"/>
              </a:spcBef>
              <a:spcAft>
                <a:spcPts val="0"/>
              </a:spcAft>
              <a:buSzPts val="2800"/>
              <a:buNone/>
              <a:defRPr>
                <a:latin typeface="Arial"/>
                <a:ea typeface="Arial"/>
                <a:cs typeface="Arial"/>
                <a:sym typeface="Arial"/>
              </a:defRPr>
            </a:lvl7pPr>
            <a:lvl8pPr lvl="7" algn="l">
              <a:lnSpc>
                <a:spcPct val="100000"/>
              </a:lnSpc>
              <a:spcBef>
                <a:spcPts val="0"/>
              </a:spcBef>
              <a:spcAft>
                <a:spcPts val="0"/>
              </a:spcAft>
              <a:buSzPts val="2800"/>
              <a:buNone/>
              <a:defRPr>
                <a:latin typeface="Arial"/>
                <a:ea typeface="Arial"/>
                <a:cs typeface="Arial"/>
                <a:sym typeface="Arial"/>
              </a:defRPr>
            </a:lvl8pPr>
            <a:lvl9pPr lvl="8" algn="l">
              <a:lnSpc>
                <a:spcPct val="100000"/>
              </a:lnSpc>
              <a:spcBef>
                <a:spcPts val="0"/>
              </a:spcBef>
              <a:spcAft>
                <a:spcPts val="0"/>
              </a:spcAft>
              <a:buSzPts val="2800"/>
              <a:buNone/>
              <a:defRPr>
                <a:latin typeface="Arial"/>
                <a:ea typeface="Arial"/>
                <a:cs typeface="Arial"/>
                <a:sym typeface="Arial"/>
              </a:defRPr>
            </a:lvl9pPr>
          </a:lstStyle>
          <a:p/>
        </p:txBody>
      </p:sp>
      <p:pic>
        <p:nvPicPr>
          <p:cNvPr id="65" name="Google Shape;65;p42"/>
          <p:cNvPicPr preferRelativeResize="0"/>
          <p:nvPr/>
        </p:nvPicPr>
        <p:blipFill rotWithShape="1">
          <a:blip r:embed="rId2">
            <a:alphaModFix/>
          </a:blip>
          <a:srcRect b="0" l="0" r="0" t="0"/>
          <a:stretch/>
        </p:blipFill>
        <p:spPr>
          <a:xfrm>
            <a:off x="729269" y="4341138"/>
            <a:ext cx="957475" cy="3893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FFFFFF"/>
        </a:solidFill>
      </p:bgPr>
    </p:bg>
    <p:spTree>
      <p:nvGrpSpPr>
        <p:cNvPr id="66" name="Shape 66"/>
        <p:cNvGrpSpPr/>
        <p:nvPr/>
      </p:nvGrpSpPr>
      <p:grpSpPr>
        <a:xfrm>
          <a:off x="0" y="0"/>
          <a:ext cx="0" cy="0"/>
          <a:chOff x="0" y="0"/>
          <a:chExt cx="0" cy="0"/>
        </a:xfrm>
      </p:grpSpPr>
      <p:pic>
        <p:nvPicPr>
          <p:cNvPr id="67" name="Google Shape;67;p43"/>
          <p:cNvPicPr preferRelativeResize="0"/>
          <p:nvPr/>
        </p:nvPicPr>
        <p:blipFill rotWithShape="1">
          <a:blip r:embed="rId2">
            <a:alphaModFix/>
          </a:blip>
          <a:srcRect b="0" l="0" r="0" t="0"/>
          <a:stretch/>
        </p:blipFill>
        <p:spPr>
          <a:xfrm>
            <a:off x="0" y="4621368"/>
            <a:ext cx="9144001" cy="522132"/>
          </a:xfrm>
          <a:prstGeom prst="rect">
            <a:avLst/>
          </a:prstGeom>
          <a:noFill/>
          <a:ln>
            <a:noFill/>
          </a:ln>
        </p:spPr>
      </p:pic>
      <p:sp>
        <p:nvSpPr>
          <p:cNvPr id="68" name="Google Shape;68;p43"/>
          <p:cNvSpPr txBox="1"/>
          <p:nvPr>
            <p:ph type="title"/>
          </p:nvPr>
        </p:nvSpPr>
        <p:spPr>
          <a:xfrm>
            <a:off x="154200" y="10280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200"/>
              <a:buFont typeface="Open Sans"/>
              <a:buNone/>
              <a:defRPr b="1" sz="2200">
                <a:latin typeface="Open Sans"/>
                <a:ea typeface="Open Sans"/>
                <a:cs typeface="Open Sans"/>
                <a:sym typeface="Open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43"/>
          <p:cNvSpPr txBox="1"/>
          <p:nvPr>
            <p:ph idx="1" type="body"/>
          </p:nvPr>
        </p:nvSpPr>
        <p:spPr>
          <a:xfrm>
            <a:off x="154200" y="7069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0" name="Google Shape;70;p4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ope and Sequence 1 1 2">
  <p:cSld name="CUSTOM_2_1_2">
    <p:spTree>
      <p:nvGrpSpPr>
        <p:cNvPr id="71" name="Shape 71"/>
        <p:cNvGrpSpPr/>
        <p:nvPr/>
      </p:nvGrpSpPr>
      <p:grpSpPr>
        <a:xfrm>
          <a:off x="0" y="0"/>
          <a:ext cx="0" cy="0"/>
          <a:chOff x="0" y="0"/>
          <a:chExt cx="0" cy="0"/>
        </a:xfrm>
      </p:grpSpPr>
      <p:pic>
        <p:nvPicPr>
          <p:cNvPr id="72" name="Google Shape;72;p44"/>
          <p:cNvPicPr preferRelativeResize="0"/>
          <p:nvPr/>
        </p:nvPicPr>
        <p:blipFill rotWithShape="1">
          <a:blip r:embed="rId2">
            <a:alphaModFix/>
          </a:blip>
          <a:srcRect b="0" l="0" r="0" t="0"/>
          <a:stretch/>
        </p:blipFill>
        <p:spPr>
          <a:xfrm>
            <a:off x="6515400" y="0"/>
            <a:ext cx="2628599" cy="5143500"/>
          </a:xfrm>
          <a:prstGeom prst="rect">
            <a:avLst/>
          </a:prstGeom>
          <a:noFill/>
          <a:ln>
            <a:noFill/>
          </a:ln>
        </p:spPr>
      </p:pic>
      <p:pic>
        <p:nvPicPr>
          <p:cNvPr id="73" name="Google Shape;73;p44"/>
          <p:cNvPicPr preferRelativeResize="0"/>
          <p:nvPr/>
        </p:nvPicPr>
        <p:blipFill rotWithShape="1">
          <a:blip r:embed="rId3">
            <a:alphaModFix/>
          </a:blip>
          <a:srcRect b="0" l="0" r="0" t="0"/>
          <a:stretch/>
        </p:blipFill>
        <p:spPr>
          <a:xfrm>
            <a:off x="0" y="4621368"/>
            <a:ext cx="9144001" cy="522132"/>
          </a:xfrm>
          <a:prstGeom prst="rect">
            <a:avLst/>
          </a:prstGeom>
          <a:noFill/>
          <a:ln>
            <a:noFill/>
          </a:ln>
        </p:spPr>
      </p:pic>
      <p:sp>
        <p:nvSpPr>
          <p:cNvPr id="74" name="Google Shape;74;p4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5" name="Google Shape;75;p44"/>
          <p:cNvSpPr txBox="1"/>
          <p:nvPr>
            <p:ph type="title"/>
          </p:nvPr>
        </p:nvSpPr>
        <p:spPr>
          <a:xfrm>
            <a:off x="154200" y="102800"/>
            <a:ext cx="62148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9E15"/>
              </a:buClr>
              <a:buSzPts val="2200"/>
              <a:buFont typeface="Open Sans"/>
              <a:buNone/>
              <a:defRPr b="1" sz="2200">
                <a:solidFill>
                  <a:srgbClr val="FF9E15"/>
                </a:solidFill>
                <a:latin typeface="Open Sans"/>
                <a:ea typeface="Open Sans"/>
                <a:cs typeface="Open Sans"/>
                <a:sym typeface="Open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6" name="Google Shape;76;p44"/>
          <p:cNvSpPr txBox="1"/>
          <p:nvPr>
            <p:ph idx="1" type="body"/>
          </p:nvPr>
        </p:nvSpPr>
        <p:spPr>
          <a:xfrm>
            <a:off x="154200" y="7069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ope and Sequence 1 1">
  <p:cSld name="CUSTOM_2_1_3">
    <p:spTree>
      <p:nvGrpSpPr>
        <p:cNvPr id="77" name="Shape 77"/>
        <p:cNvGrpSpPr/>
        <p:nvPr/>
      </p:nvGrpSpPr>
      <p:grpSpPr>
        <a:xfrm>
          <a:off x="0" y="0"/>
          <a:ext cx="0" cy="0"/>
          <a:chOff x="0" y="0"/>
          <a:chExt cx="0" cy="0"/>
        </a:xfrm>
      </p:grpSpPr>
      <p:pic>
        <p:nvPicPr>
          <p:cNvPr id="78" name="Google Shape;78;p45"/>
          <p:cNvPicPr preferRelativeResize="0"/>
          <p:nvPr/>
        </p:nvPicPr>
        <p:blipFill rotWithShape="1">
          <a:blip r:embed="rId2">
            <a:alphaModFix/>
          </a:blip>
          <a:srcRect b="0" l="0" r="0" t="0"/>
          <a:stretch/>
        </p:blipFill>
        <p:spPr>
          <a:xfrm>
            <a:off x="0" y="4621368"/>
            <a:ext cx="9144001" cy="522132"/>
          </a:xfrm>
          <a:prstGeom prst="rect">
            <a:avLst/>
          </a:prstGeom>
          <a:noFill/>
          <a:ln>
            <a:noFill/>
          </a:ln>
        </p:spPr>
      </p:pic>
      <p:sp>
        <p:nvSpPr>
          <p:cNvPr id="79" name="Google Shape;79;p4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0" name="Google Shape;80;p45"/>
          <p:cNvSpPr txBox="1"/>
          <p:nvPr>
            <p:ph type="title"/>
          </p:nvPr>
        </p:nvSpPr>
        <p:spPr>
          <a:xfrm>
            <a:off x="154200" y="10280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9E15"/>
              </a:buClr>
              <a:buSzPts val="2200"/>
              <a:buFont typeface="Open Sans"/>
              <a:buNone/>
              <a:defRPr b="1" sz="2200">
                <a:solidFill>
                  <a:srgbClr val="FF9E15"/>
                </a:solidFill>
                <a:latin typeface="Open Sans"/>
                <a:ea typeface="Open Sans"/>
                <a:cs typeface="Open Sans"/>
                <a:sym typeface="Open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1" name="Google Shape;81;p45"/>
          <p:cNvSpPr txBox="1"/>
          <p:nvPr>
            <p:ph idx="1" type="body"/>
          </p:nvPr>
        </p:nvSpPr>
        <p:spPr>
          <a:xfrm>
            <a:off x="154200" y="7069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2" name="Shape 82"/>
        <p:cNvGrpSpPr/>
        <p:nvPr/>
      </p:nvGrpSpPr>
      <p:grpSpPr>
        <a:xfrm>
          <a:off x="0" y="0"/>
          <a:ext cx="0" cy="0"/>
          <a:chOff x="0" y="0"/>
          <a:chExt cx="0" cy="0"/>
        </a:xfrm>
      </p:grpSpPr>
      <p:sp>
        <p:nvSpPr>
          <p:cNvPr id="83" name="Google Shape;83;p46"/>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84" name="Google Shape;84;p46"/>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Autofit/>
          </a:bodyPr>
          <a:lstStyle>
            <a:lvl1pPr indent="-431800" lvl="0" marL="457200" marR="0" algn="l">
              <a:lnSpc>
                <a:spcPct val="115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15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15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4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5" name="Google Shape;85;p4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6" name="Google Shape;86;p4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7" name="Google Shape;87;p4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USTOM">
    <p:spTree>
      <p:nvGrpSpPr>
        <p:cNvPr id="17" name="Shape 17"/>
        <p:cNvGrpSpPr/>
        <p:nvPr/>
      </p:nvGrpSpPr>
      <p:grpSpPr>
        <a:xfrm>
          <a:off x="0" y="0"/>
          <a:ext cx="0" cy="0"/>
          <a:chOff x="0" y="0"/>
          <a:chExt cx="0" cy="0"/>
        </a:xfrm>
      </p:grpSpPr>
      <p:pic>
        <p:nvPicPr>
          <p:cNvPr id="18" name="Google Shape;18;p33"/>
          <p:cNvPicPr preferRelativeResize="0"/>
          <p:nvPr/>
        </p:nvPicPr>
        <p:blipFill rotWithShape="1">
          <a:blip r:embed="rId2">
            <a:alphaModFix amt="12000"/>
          </a:blip>
          <a:srcRect b="0" l="0" r="0" t="0"/>
          <a:stretch/>
        </p:blipFill>
        <p:spPr>
          <a:xfrm>
            <a:off x="-317980" y="-185994"/>
            <a:ext cx="10081003" cy="5670575"/>
          </a:xfrm>
          <a:prstGeom prst="rect">
            <a:avLst/>
          </a:prstGeom>
          <a:noFill/>
          <a:ln>
            <a:noFill/>
          </a:ln>
        </p:spPr>
      </p:pic>
      <p:sp>
        <p:nvSpPr>
          <p:cNvPr id="19" name="Google Shape;19;p33"/>
          <p:cNvSpPr txBox="1"/>
          <p:nvPr>
            <p:ph type="title"/>
          </p:nvPr>
        </p:nvSpPr>
        <p:spPr>
          <a:xfrm>
            <a:off x="623400" y="4394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atin typeface="Arial"/>
                <a:ea typeface="Arial"/>
                <a:cs typeface="Arial"/>
                <a:sym typeface="Arial"/>
              </a:defRPr>
            </a:lvl2pPr>
            <a:lvl3pPr lvl="2" algn="l">
              <a:lnSpc>
                <a:spcPct val="100000"/>
              </a:lnSpc>
              <a:spcBef>
                <a:spcPts val="0"/>
              </a:spcBef>
              <a:spcAft>
                <a:spcPts val="0"/>
              </a:spcAft>
              <a:buSzPts val="2800"/>
              <a:buNone/>
              <a:defRPr>
                <a:latin typeface="Arial"/>
                <a:ea typeface="Arial"/>
                <a:cs typeface="Arial"/>
                <a:sym typeface="Arial"/>
              </a:defRPr>
            </a:lvl3pPr>
            <a:lvl4pPr lvl="3" algn="l">
              <a:lnSpc>
                <a:spcPct val="100000"/>
              </a:lnSpc>
              <a:spcBef>
                <a:spcPts val="0"/>
              </a:spcBef>
              <a:spcAft>
                <a:spcPts val="0"/>
              </a:spcAft>
              <a:buSzPts val="2800"/>
              <a:buNone/>
              <a:defRPr>
                <a:latin typeface="Arial"/>
                <a:ea typeface="Arial"/>
                <a:cs typeface="Arial"/>
                <a:sym typeface="Arial"/>
              </a:defRPr>
            </a:lvl4pPr>
            <a:lvl5pPr lvl="4" algn="l">
              <a:lnSpc>
                <a:spcPct val="100000"/>
              </a:lnSpc>
              <a:spcBef>
                <a:spcPts val="0"/>
              </a:spcBef>
              <a:spcAft>
                <a:spcPts val="0"/>
              </a:spcAft>
              <a:buSzPts val="2800"/>
              <a:buNone/>
              <a:defRPr>
                <a:latin typeface="Arial"/>
                <a:ea typeface="Arial"/>
                <a:cs typeface="Arial"/>
                <a:sym typeface="Arial"/>
              </a:defRPr>
            </a:lvl5pPr>
            <a:lvl6pPr lvl="5" algn="l">
              <a:lnSpc>
                <a:spcPct val="100000"/>
              </a:lnSpc>
              <a:spcBef>
                <a:spcPts val="0"/>
              </a:spcBef>
              <a:spcAft>
                <a:spcPts val="0"/>
              </a:spcAft>
              <a:buSzPts val="2800"/>
              <a:buNone/>
              <a:defRPr>
                <a:latin typeface="Arial"/>
                <a:ea typeface="Arial"/>
                <a:cs typeface="Arial"/>
                <a:sym typeface="Arial"/>
              </a:defRPr>
            </a:lvl6pPr>
            <a:lvl7pPr lvl="6" algn="l">
              <a:lnSpc>
                <a:spcPct val="100000"/>
              </a:lnSpc>
              <a:spcBef>
                <a:spcPts val="0"/>
              </a:spcBef>
              <a:spcAft>
                <a:spcPts val="0"/>
              </a:spcAft>
              <a:buSzPts val="2800"/>
              <a:buNone/>
              <a:defRPr>
                <a:latin typeface="Arial"/>
                <a:ea typeface="Arial"/>
                <a:cs typeface="Arial"/>
                <a:sym typeface="Arial"/>
              </a:defRPr>
            </a:lvl7pPr>
            <a:lvl8pPr lvl="7" algn="l">
              <a:lnSpc>
                <a:spcPct val="100000"/>
              </a:lnSpc>
              <a:spcBef>
                <a:spcPts val="0"/>
              </a:spcBef>
              <a:spcAft>
                <a:spcPts val="0"/>
              </a:spcAft>
              <a:buSzPts val="2800"/>
              <a:buNone/>
              <a:defRPr>
                <a:latin typeface="Arial"/>
                <a:ea typeface="Arial"/>
                <a:cs typeface="Arial"/>
                <a:sym typeface="Arial"/>
              </a:defRPr>
            </a:lvl8pPr>
            <a:lvl9pPr lvl="8" algn="l">
              <a:lnSpc>
                <a:spcPct val="100000"/>
              </a:lnSpc>
              <a:spcBef>
                <a:spcPts val="0"/>
              </a:spcBef>
              <a:spcAft>
                <a:spcPts val="0"/>
              </a:spcAft>
              <a:buSzPts val="2800"/>
              <a:buNone/>
              <a:defRPr>
                <a:latin typeface="Arial"/>
                <a:ea typeface="Arial"/>
                <a:cs typeface="Arial"/>
                <a:sym typeface="Arial"/>
              </a:defRPr>
            </a:lvl9pPr>
          </a:lstStyle>
          <a:p/>
        </p:txBody>
      </p:sp>
      <p:pic>
        <p:nvPicPr>
          <p:cNvPr id="20" name="Google Shape;20;p33"/>
          <p:cNvPicPr preferRelativeResize="0"/>
          <p:nvPr/>
        </p:nvPicPr>
        <p:blipFill>
          <a:blip r:embed="rId3">
            <a:alphaModFix/>
          </a:blip>
          <a:stretch>
            <a:fillRect/>
          </a:stretch>
        </p:blipFill>
        <p:spPr>
          <a:xfrm>
            <a:off x="729274" y="4244024"/>
            <a:ext cx="1271834" cy="389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ONLY_1">
    <p:spTree>
      <p:nvGrpSpPr>
        <p:cNvPr id="21" name="Shape 21"/>
        <p:cNvGrpSpPr/>
        <p:nvPr/>
      </p:nvGrpSpPr>
      <p:grpSpPr>
        <a:xfrm>
          <a:off x="0" y="0"/>
          <a:ext cx="0" cy="0"/>
          <a:chOff x="0" y="0"/>
          <a:chExt cx="0" cy="0"/>
        </a:xfrm>
      </p:grpSpPr>
      <p:pic>
        <p:nvPicPr>
          <p:cNvPr id="22" name="Google Shape;22;p34"/>
          <p:cNvPicPr preferRelativeResize="0"/>
          <p:nvPr/>
        </p:nvPicPr>
        <p:blipFill rotWithShape="1">
          <a:blip r:embed="rId2">
            <a:alphaModFix amt="28000"/>
          </a:blip>
          <a:srcRect b="0" l="0" r="0" t="0"/>
          <a:stretch/>
        </p:blipFill>
        <p:spPr>
          <a:xfrm>
            <a:off x="-37150" y="287650"/>
            <a:ext cx="9218299" cy="6215975"/>
          </a:xfrm>
          <a:prstGeom prst="rect">
            <a:avLst/>
          </a:prstGeom>
          <a:noFill/>
          <a:ln>
            <a:noFill/>
          </a:ln>
        </p:spPr>
      </p:pic>
      <p:sp>
        <p:nvSpPr>
          <p:cNvPr id="23" name="Google Shape;23;p34"/>
          <p:cNvSpPr txBox="1"/>
          <p:nvPr>
            <p:ph type="title"/>
          </p:nvPr>
        </p:nvSpPr>
        <p:spPr>
          <a:xfrm>
            <a:off x="311700" y="1195366"/>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5" name="Google Shape;25;p34"/>
          <p:cNvSpPr txBox="1"/>
          <p:nvPr>
            <p:ph idx="1" type="subTitle"/>
          </p:nvPr>
        </p:nvSpPr>
        <p:spPr>
          <a:xfrm>
            <a:off x="2033550" y="1735391"/>
            <a:ext cx="5076900" cy="8157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800"/>
              <a:buNone/>
              <a:defRPr sz="1400">
                <a:solidFill>
                  <a:srgbClr val="FFFFFF"/>
                </a:solidFill>
                <a:latin typeface="Montserrat"/>
                <a:ea typeface="Montserrat"/>
                <a:cs typeface="Montserrat"/>
                <a:sym typeface="Montserrat"/>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pic>
        <p:nvPicPr>
          <p:cNvPr id="26" name="Google Shape;26;p34"/>
          <p:cNvPicPr preferRelativeResize="0"/>
          <p:nvPr/>
        </p:nvPicPr>
        <p:blipFill>
          <a:blip r:embed="rId3">
            <a:alphaModFix/>
          </a:blip>
          <a:stretch>
            <a:fillRect/>
          </a:stretch>
        </p:blipFill>
        <p:spPr>
          <a:xfrm>
            <a:off x="3687194" y="2761644"/>
            <a:ext cx="1769626" cy="5417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Title">
  <p:cSld name="CUSTOM_3">
    <p:bg>
      <p:bgPr>
        <a:solidFill>
          <a:srgbClr val="FFFFFF"/>
        </a:solidFill>
      </p:bgPr>
    </p:bg>
    <p:spTree>
      <p:nvGrpSpPr>
        <p:cNvPr id="27" name="Shape 27"/>
        <p:cNvGrpSpPr/>
        <p:nvPr/>
      </p:nvGrpSpPr>
      <p:grpSpPr>
        <a:xfrm>
          <a:off x="0" y="0"/>
          <a:ext cx="0" cy="0"/>
          <a:chOff x="0" y="0"/>
          <a:chExt cx="0" cy="0"/>
        </a:xfrm>
      </p:grpSpPr>
      <p:sp>
        <p:nvSpPr>
          <p:cNvPr id="28" name="Google Shape;28;p35"/>
          <p:cNvSpPr/>
          <p:nvPr/>
        </p:nvSpPr>
        <p:spPr>
          <a:xfrm>
            <a:off x="0" y="0"/>
            <a:ext cx="9152100" cy="781800"/>
          </a:xfrm>
          <a:prstGeom prst="rect">
            <a:avLst/>
          </a:prstGeom>
          <a:solidFill>
            <a:srgbClr val="00AEB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5"/>
          <p:cNvSpPr txBox="1"/>
          <p:nvPr>
            <p:ph type="title"/>
          </p:nvPr>
        </p:nvSpPr>
        <p:spPr>
          <a:xfrm>
            <a:off x="1256300" y="132551"/>
            <a:ext cx="7096800" cy="47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a:lvl1pPr>
            <a:lvl2pPr lvl="1" algn="ctr">
              <a:lnSpc>
                <a:spcPct val="100000"/>
              </a:lnSpc>
              <a:spcBef>
                <a:spcPts val="0"/>
              </a:spcBef>
              <a:spcAft>
                <a:spcPts val="0"/>
              </a:spcAft>
              <a:buSzPts val="2800"/>
              <a:buNone/>
              <a:defRPr b="1">
                <a:latin typeface="Arial"/>
                <a:ea typeface="Arial"/>
                <a:cs typeface="Arial"/>
                <a:sym typeface="Arial"/>
              </a:defRPr>
            </a:lvl2pPr>
            <a:lvl3pPr lvl="2" algn="ctr">
              <a:lnSpc>
                <a:spcPct val="100000"/>
              </a:lnSpc>
              <a:spcBef>
                <a:spcPts val="0"/>
              </a:spcBef>
              <a:spcAft>
                <a:spcPts val="0"/>
              </a:spcAft>
              <a:buSzPts val="2800"/>
              <a:buNone/>
              <a:defRPr b="1">
                <a:latin typeface="Arial"/>
                <a:ea typeface="Arial"/>
                <a:cs typeface="Arial"/>
                <a:sym typeface="Arial"/>
              </a:defRPr>
            </a:lvl3pPr>
            <a:lvl4pPr lvl="3" algn="ctr">
              <a:lnSpc>
                <a:spcPct val="100000"/>
              </a:lnSpc>
              <a:spcBef>
                <a:spcPts val="0"/>
              </a:spcBef>
              <a:spcAft>
                <a:spcPts val="0"/>
              </a:spcAft>
              <a:buSzPts val="2800"/>
              <a:buNone/>
              <a:defRPr b="1">
                <a:latin typeface="Arial"/>
                <a:ea typeface="Arial"/>
                <a:cs typeface="Arial"/>
                <a:sym typeface="Arial"/>
              </a:defRPr>
            </a:lvl4pPr>
            <a:lvl5pPr lvl="4" algn="ctr">
              <a:lnSpc>
                <a:spcPct val="100000"/>
              </a:lnSpc>
              <a:spcBef>
                <a:spcPts val="0"/>
              </a:spcBef>
              <a:spcAft>
                <a:spcPts val="0"/>
              </a:spcAft>
              <a:buSzPts val="2800"/>
              <a:buNone/>
              <a:defRPr b="1">
                <a:latin typeface="Arial"/>
                <a:ea typeface="Arial"/>
                <a:cs typeface="Arial"/>
                <a:sym typeface="Arial"/>
              </a:defRPr>
            </a:lvl5pPr>
            <a:lvl6pPr lvl="5" algn="ctr">
              <a:lnSpc>
                <a:spcPct val="100000"/>
              </a:lnSpc>
              <a:spcBef>
                <a:spcPts val="0"/>
              </a:spcBef>
              <a:spcAft>
                <a:spcPts val="0"/>
              </a:spcAft>
              <a:buSzPts val="2800"/>
              <a:buNone/>
              <a:defRPr b="1">
                <a:latin typeface="Arial"/>
                <a:ea typeface="Arial"/>
                <a:cs typeface="Arial"/>
                <a:sym typeface="Arial"/>
              </a:defRPr>
            </a:lvl6pPr>
            <a:lvl7pPr lvl="6" algn="ctr">
              <a:lnSpc>
                <a:spcPct val="100000"/>
              </a:lnSpc>
              <a:spcBef>
                <a:spcPts val="0"/>
              </a:spcBef>
              <a:spcAft>
                <a:spcPts val="0"/>
              </a:spcAft>
              <a:buSzPts val="2800"/>
              <a:buNone/>
              <a:defRPr b="1">
                <a:latin typeface="Arial"/>
                <a:ea typeface="Arial"/>
                <a:cs typeface="Arial"/>
                <a:sym typeface="Arial"/>
              </a:defRPr>
            </a:lvl7pPr>
            <a:lvl8pPr lvl="7" algn="ctr">
              <a:lnSpc>
                <a:spcPct val="100000"/>
              </a:lnSpc>
              <a:spcBef>
                <a:spcPts val="0"/>
              </a:spcBef>
              <a:spcAft>
                <a:spcPts val="0"/>
              </a:spcAft>
              <a:buSzPts val="2800"/>
              <a:buNone/>
              <a:defRPr b="1">
                <a:latin typeface="Arial"/>
                <a:ea typeface="Arial"/>
                <a:cs typeface="Arial"/>
                <a:sym typeface="Arial"/>
              </a:defRPr>
            </a:lvl8pPr>
            <a:lvl9pPr lvl="8" algn="ctr">
              <a:lnSpc>
                <a:spcPct val="100000"/>
              </a:lnSpc>
              <a:spcBef>
                <a:spcPts val="0"/>
              </a:spcBef>
              <a:spcAft>
                <a:spcPts val="0"/>
              </a:spcAft>
              <a:buSzPts val="2800"/>
              <a:buNone/>
              <a:defRPr b="1">
                <a:latin typeface="Arial"/>
                <a:ea typeface="Arial"/>
                <a:cs typeface="Arial"/>
                <a:sym typeface="Arial"/>
              </a:defRPr>
            </a:lvl9pPr>
          </a:lstStyle>
          <a:p/>
        </p:txBody>
      </p:sp>
      <p:pic>
        <p:nvPicPr>
          <p:cNvPr id="30" name="Google Shape;30;p35"/>
          <p:cNvPicPr preferRelativeResize="0"/>
          <p:nvPr/>
        </p:nvPicPr>
        <p:blipFill>
          <a:blip r:embed="rId2">
            <a:alphaModFix/>
          </a:blip>
          <a:stretch>
            <a:fillRect/>
          </a:stretch>
        </p:blipFill>
        <p:spPr>
          <a:xfrm>
            <a:off x="308498" y="196199"/>
            <a:ext cx="1271834" cy="3893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Only">
  <p:cSld name="TITLE_ONLY">
    <p:spTree>
      <p:nvGrpSpPr>
        <p:cNvPr id="31" name="Shape 31"/>
        <p:cNvGrpSpPr/>
        <p:nvPr/>
      </p:nvGrpSpPr>
      <p:grpSpPr>
        <a:xfrm>
          <a:off x="0" y="0"/>
          <a:ext cx="0" cy="0"/>
          <a:chOff x="0" y="0"/>
          <a:chExt cx="0" cy="0"/>
        </a:xfrm>
      </p:grpSpPr>
      <p:pic>
        <p:nvPicPr>
          <p:cNvPr id="32" name="Google Shape;32;p36"/>
          <p:cNvPicPr preferRelativeResize="0"/>
          <p:nvPr/>
        </p:nvPicPr>
        <p:blipFill rotWithShape="1">
          <a:blip r:embed="rId2">
            <a:alphaModFix amt="28000"/>
          </a:blip>
          <a:srcRect b="0" l="0" r="0" t="0"/>
          <a:stretch/>
        </p:blipFill>
        <p:spPr>
          <a:xfrm>
            <a:off x="-37150" y="287650"/>
            <a:ext cx="9218299" cy="6215975"/>
          </a:xfrm>
          <a:prstGeom prst="rect">
            <a:avLst/>
          </a:prstGeom>
          <a:noFill/>
          <a:ln>
            <a:noFill/>
          </a:ln>
        </p:spPr>
      </p:pic>
      <p:sp>
        <p:nvSpPr>
          <p:cNvPr id="33" name="Google Shape;33;p36"/>
          <p:cNvSpPr txBox="1"/>
          <p:nvPr>
            <p:ph type="title"/>
          </p:nvPr>
        </p:nvSpPr>
        <p:spPr>
          <a:xfrm>
            <a:off x="311700" y="1195366"/>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35" name="Google Shape;35;p36"/>
          <p:cNvPicPr preferRelativeResize="0"/>
          <p:nvPr/>
        </p:nvPicPr>
        <p:blipFill rotWithShape="1">
          <a:blip r:embed="rId3">
            <a:alphaModFix/>
          </a:blip>
          <a:srcRect b="0" l="0" r="0" t="0"/>
          <a:stretch/>
        </p:blipFill>
        <p:spPr>
          <a:xfrm>
            <a:off x="3905897" y="2761641"/>
            <a:ext cx="1332199" cy="541775"/>
          </a:xfrm>
          <a:prstGeom prst="rect">
            <a:avLst/>
          </a:prstGeom>
          <a:noFill/>
          <a:ln>
            <a:noFill/>
          </a:ln>
        </p:spPr>
      </p:pic>
      <p:sp>
        <p:nvSpPr>
          <p:cNvPr id="36" name="Google Shape;36;p36"/>
          <p:cNvSpPr txBox="1"/>
          <p:nvPr>
            <p:ph idx="1" type="subTitle"/>
          </p:nvPr>
        </p:nvSpPr>
        <p:spPr>
          <a:xfrm>
            <a:off x="2033550" y="1735391"/>
            <a:ext cx="5076900" cy="8157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800"/>
              <a:buNone/>
              <a:defRPr sz="1400">
                <a:solidFill>
                  <a:srgbClr val="FFFFFF"/>
                </a:solidFill>
                <a:latin typeface="Montserrat"/>
                <a:ea typeface="Montserrat"/>
                <a:cs typeface="Montserrat"/>
                <a:sym typeface="Montserrat"/>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CUSTOM_1">
    <p:spTree>
      <p:nvGrpSpPr>
        <p:cNvPr id="37" name="Shape 37"/>
        <p:cNvGrpSpPr/>
        <p:nvPr/>
      </p:nvGrpSpPr>
      <p:grpSpPr>
        <a:xfrm>
          <a:off x="0" y="0"/>
          <a:ext cx="0" cy="0"/>
          <a:chOff x="0" y="0"/>
          <a:chExt cx="0" cy="0"/>
        </a:xfrm>
      </p:grpSpPr>
      <p:sp>
        <p:nvSpPr>
          <p:cNvPr id="38" name="Google Shape;38;p37"/>
          <p:cNvSpPr/>
          <p:nvPr/>
        </p:nvSpPr>
        <p:spPr>
          <a:xfrm>
            <a:off x="4742250" y="-24900"/>
            <a:ext cx="4389000" cy="5193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7"/>
          <p:cNvSpPr txBox="1"/>
          <p:nvPr>
            <p:ph type="title"/>
          </p:nvPr>
        </p:nvSpPr>
        <p:spPr>
          <a:xfrm>
            <a:off x="623400" y="287075"/>
            <a:ext cx="3488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atin typeface="Arial"/>
                <a:ea typeface="Arial"/>
                <a:cs typeface="Arial"/>
                <a:sym typeface="Arial"/>
              </a:defRPr>
            </a:lvl2pPr>
            <a:lvl3pPr lvl="2" algn="l">
              <a:lnSpc>
                <a:spcPct val="100000"/>
              </a:lnSpc>
              <a:spcBef>
                <a:spcPts val="0"/>
              </a:spcBef>
              <a:spcAft>
                <a:spcPts val="0"/>
              </a:spcAft>
              <a:buSzPts val="2800"/>
              <a:buNone/>
              <a:defRPr>
                <a:latin typeface="Arial"/>
                <a:ea typeface="Arial"/>
                <a:cs typeface="Arial"/>
                <a:sym typeface="Arial"/>
              </a:defRPr>
            </a:lvl3pPr>
            <a:lvl4pPr lvl="3" algn="l">
              <a:lnSpc>
                <a:spcPct val="100000"/>
              </a:lnSpc>
              <a:spcBef>
                <a:spcPts val="0"/>
              </a:spcBef>
              <a:spcAft>
                <a:spcPts val="0"/>
              </a:spcAft>
              <a:buSzPts val="2800"/>
              <a:buNone/>
              <a:defRPr>
                <a:latin typeface="Arial"/>
                <a:ea typeface="Arial"/>
                <a:cs typeface="Arial"/>
                <a:sym typeface="Arial"/>
              </a:defRPr>
            </a:lvl4pPr>
            <a:lvl5pPr lvl="4" algn="l">
              <a:lnSpc>
                <a:spcPct val="100000"/>
              </a:lnSpc>
              <a:spcBef>
                <a:spcPts val="0"/>
              </a:spcBef>
              <a:spcAft>
                <a:spcPts val="0"/>
              </a:spcAft>
              <a:buSzPts val="2800"/>
              <a:buNone/>
              <a:defRPr>
                <a:latin typeface="Arial"/>
                <a:ea typeface="Arial"/>
                <a:cs typeface="Arial"/>
                <a:sym typeface="Arial"/>
              </a:defRPr>
            </a:lvl5pPr>
            <a:lvl6pPr lvl="5" algn="l">
              <a:lnSpc>
                <a:spcPct val="100000"/>
              </a:lnSpc>
              <a:spcBef>
                <a:spcPts val="0"/>
              </a:spcBef>
              <a:spcAft>
                <a:spcPts val="0"/>
              </a:spcAft>
              <a:buSzPts val="2800"/>
              <a:buNone/>
              <a:defRPr>
                <a:latin typeface="Arial"/>
                <a:ea typeface="Arial"/>
                <a:cs typeface="Arial"/>
                <a:sym typeface="Arial"/>
              </a:defRPr>
            </a:lvl6pPr>
            <a:lvl7pPr lvl="6" algn="l">
              <a:lnSpc>
                <a:spcPct val="100000"/>
              </a:lnSpc>
              <a:spcBef>
                <a:spcPts val="0"/>
              </a:spcBef>
              <a:spcAft>
                <a:spcPts val="0"/>
              </a:spcAft>
              <a:buSzPts val="2800"/>
              <a:buNone/>
              <a:defRPr>
                <a:latin typeface="Arial"/>
                <a:ea typeface="Arial"/>
                <a:cs typeface="Arial"/>
                <a:sym typeface="Arial"/>
              </a:defRPr>
            </a:lvl7pPr>
            <a:lvl8pPr lvl="7" algn="l">
              <a:lnSpc>
                <a:spcPct val="100000"/>
              </a:lnSpc>
              <a:spcBef>
                <a:spcPts val="0"/>
              </a:spcBef>
              <a:spcAft>
                <a:spcPts val="0"/>
              </a:spcAft>
              <a:buSzPts val="2800"/>
              <a:buNone/>
              <a:defRPr>
                <a:latin typeface="Arial"/>
                <a:ea typeface="Arial"/>
                <a:cs typeface="Arial"/>
                <a:sym typeface="Arial"/>
              </a:defRPr>
            </a:lvl8pPr>
            <a:lvl9pPr lvl="8" algn="l">
              <a:lnSpc>
                <a:spcPct val="100000"/>
              </a:lnSpc>
              <a:spcBef>
                <a:spcPts val="0"/>
              </a:spcBef>
              <a:spcAft>
                <a:spcPts val="0"/>
              </a:spcAft>
              <a:buSzPts val="2800"/>
              <a:buNone/>
              <a:defRPr>
                <a:latin typeface="Arial"/>
                <a:ea typeface="Arial"/>
                <a:cs typeface="Arial"/>
                <a:sym typeface="Arial"/>
              </a:defRPr>
            </a:lvl9pPr>
          </a:lstStyle>
          <a:p/>
        </p:txBody>
      </p:sp>
      <p:pic>
        <p:nvPicPr>
          <p:cNvPr id="40" name="Google Shape;40;p37"/>
          <p:cNvPicPr preferRelativeResize="0"/>
          <p:nvPr/>
        </p:nvPicPr>
        <p:blipFill rotWithShape="1">
          <a:blip r:embed="rId2">
            <a:alphaModFix/>
          </a:blip>
          <a:srcRect b="0" l="0" r="0" t="0"/>
          <a:stretch/>
        </p:blipFill>
        <p:spPr>
          <a:xfrm>
            <a:off x="729269" y="4341138"/>
            <a:ext cx="957475" cy="389375"/>
          </a:xfrm>
          <a:prstGeom prst="rect">
            <a:avLst/>
          </a:prstGeom>
          <a:noFill/>
          <a:ln>
            <a:noFill/>
          </a:ln>
        </p:spPr>
      </p:pic>
      <p:sp>
        <p:nvSpPr>
          <p:cNvPr id="41" name="Google Shape;41;p37"/>
          <p:cNvSpPr txBox="1"/>
          <p:nvPr/>
        </p:nvSpPr>
        <p:spPr>
          <a:xfrm>
            <a:off x="5870350" y="1390350"/>
            <a:ext cx="2374800" cy="99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Place image here, and please fill the entirety of the white area.</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blications">
  <p:cSld name="CUSTOM_1_1">
    <p:spTree>
      <p:nvGrpSpPr>
        <p:cNvPr id="42" name="Shape 42"/>
        <p:cNvGrpSpPr/>
        <p:nvPr/>
      </p:nvGrpSpPr>
      <p:grpSpPr>
        <a:xfrm>
          <a:off x="0" y="0"/>
          <a:ext cx="0" cy="0"/>
          <a:chOff x="0" y="0"/>
          <a:chExt cx="0" cy="0"/>
        </a:xfrm>
      </p:grpSpPr>
      <p:sp>
        <p:nvSpPr>
          <p:cNvPr id="43" name="Google Shape;43;p38"/>
          <p:cNvSpPr txBox="1"/>
          <p:nvPr>
            <p:ph type="title"/>
          </p:nvPr>
        </p:nvSpPr>
        <p:spPr>
          <a:xfrm>
            <a:off x="1274400" y="755375"/>
            <a:ext cx="6595200" cy="576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a:lvl1pPr>
            <a:lvl2pPr lvl="1" algn="ctr">
              <a:lnSpc>
                <a:spcPct val="100000"/>
              </a:lnSpc>
              <a:spcBef>
                <a:spcPts val="0"/>
              </a:spcBef>
              <a:spcAft>
                <a:spcPts val="0"/>
              </a:spcAft>
              <a:buSzPts val="2800"/>
              <a:buNone/>
              <a:defRPr>
                <a:latin typeface="Arial"/>
                <a:ea typeface="Arial"/>
                <a:cs typeface="Arial"/>
                <a:sym typeface="Arial"/>
              </a:defRPr>
            </a:lvl2pPr>
            <a:lvl3pPr lvl="2" algn="ctr">
              <a:lnSpc>
                <a:spcPct val="100000"/>
              </a:lnSpc>
              <a:spcBef>
                <a:spcPts val="0"/>
              </a:spcBef>
              <a:spcAft>
                <a:spcPts val="0"/>
              </a:spcAft>
              <a:buSzPts val="2800"/>
              <a:buNone/>
              <a:defRPr>
                <a:latin typeface="Arial"/>
                <a:ea typeface="Arial"/>
                <a:cs typeface="Arial"/>
                <a:sym typeface="Arial"/>
              </a:defRPr>
            </a:lvl3pPr>
            <a:lvl4pPr lvl="3" algn="ctr">
              <a:lnSpc>
                <a:spcPct val="100000"/>
              </a:lnSpc>
              <a:spcBef>
                <a:spcPts val="0"/>
              </a:spcBef>
              <a:spcAft>
                <a:spcPts val="0"/>
              </a:spcAft>
              <a:buSzPts val="2800"/>
              <a:buNone/>
              <a:defRPr>
                <a:latin typeface="Arial"/>
                <a:ea typeface="Arial"/>
                <a:cs typeface="Arial"/>
                <a:sym typeface="Arial"/>
              </a:defRPr>
            </a:lvl4pPr>
            <a:lvl5pPr lvl="4" algn="ctr">
              <a:lnSpc>
                <a:spcPct val="100000"/>
              </a:lnSpc>
              <a:spcBef>
                <a:spcPts val="0"/>
              </a:spcBef>
              <a:spcAft>
                <a:spcPts val="0"/>
              </a:spcAft>
              <a:buSzPts val="2800"/>
              <a:buNone/>
              <a:defRPr>
                <a:latin typeface="Arial"/>
                <a:ea typeface="Arial"/>
                <a:cs typeface="Arial"/>
                <a:sym typeface="Arial"/>
              </a:defRPr>
            </a:lvl5pPr>
            <a:lvl6pPr lvl="5" algn="ctr">
              <a:lnSpc>
                <a:spcPct val="100000"/>
              </a:lnSpc>
              <a:spcBef>
                <a:spcPts val="0"/>
              </a:spcBef>
              <a:spcAft>
                <a:spcPts val="0"/>
              </a:spcAft>
              <a:buSzPts val="2800"/>
              <a:buNone/>
              <a:defRPr>
                <a:latin typeface="Arial"/>
                <a:ea typeface="Arial"/>
                <a:cs typeface="Arial"/>
                <a:sym typeface="Arial"/>
              </a:defRPr>
            </a:lvl6pPr>
            <a:lvl7pPr lvl="6" algn="ctr">
              <a:lnSpc>
                <a:spcPct val="100000"/>
              </a:lnSpc>
              <a:spcBef>
                <a:spcPts val="0"/>
              </a:spcBef>
              <a:spcAft>
                <a:spcPts val="0"/>
              </a:spcAft>
              <a:buSzPts val="2800"/>
              <a:buNone/>
              <a:defRPr>
                <a:latin typeface="Arial"/>
                <a:ea typeface="Arial"/>
                <a:cs typeface="Arial"/>
                <a:sym typeface="Arial"/>
              </a:defRPr>
            </a:lvl7pPr>
            <a:lvl8pPr lvl="7" algn="ctr">
              <a:lnSpc>
                <a:spcPct val="100000"/>
              </a:lnSpc>
              <a:spcBef>
                <a:spcPts val="0"/>
              </a:spcBef>
              <a:spcAft>
                <a:spcPts val="0"/>
              </a:spcAft>
              <a:buSzPts val="2800"/>
              <a:buNone/>
              <a:defRPr>
                <a:latin typeface="Arial"/>
                <a:ea typeface="Arial"/>
                <a:cs typeface="Arial"/>
                <a:sym typeface="Arial"/>
              </a:defRPr>
            </a:lvl8pPr>
            <a:lvl9pPr lvl="8" algn="ctr">
              <a:lnSpc>
                <a:spcPct val="100000"/>
              </a:lnSpc>
              <a:spcBef>
                <a:spcPts val="0"/>
              </a:spcBef>
              <a:spcAft>
                <a:spcPts val="0"/>
              </a:spcAft>
              <a:buSzPts val="2800"/>
              <a:buNone/>
              <a:defRPr>
                <a:latin typeface="Arial"/>
                <a:ea typeface="Arial"/>
                <a:cs typeface="Arial"/>
                <a:sym typeface="Arial"/>
              </a:defRPr>
            </a:lvl9pPr>
          </a:lstStyle>
          <a:p/>
        </p:txBody>
      </p:sp>
      <p:pic>
        <p:nvPicPr>
          <p:cNvPr id="44" name="Google Shape;44;p38"/>
          <p:cNvPicPr preferRelativeResize="0"/>
          <p:nvPr/>
        </p:nvPicPr>
        <p:blipFill rotWithShape="1">
          <a:blip r:embed="rId2">
            <a:alphaModFix/>
          </a:blip>
          <a:srcRect b="0" l="0" r="0" t="0"/>
          <a:stretch/>
        </p:blipFill>
        <p:spPr>
          <a:xfrm>
            <a:off x="729269" y="4341138"/>
            <a:ext cx="957475" cy="389375"/>
          </a:xfrm>
          <a:prstGeom prst="rect">
            <a:avLst/>
          </a:prstGeom>
          <a:noFill/>
          <a:ln>
            <a:noFill/>
          </a:ln>
        </p:spPr>
      </p:pic>
      <p:pic>
        <p:nvPicPr>
          <p:cNvPr id="45" name="Google Shape;45;p38"/>
          <p:cNvPicPr preferRelativeResize="0"/>
          <p:nvPr/>
        </p:nvPicPr>
        <p:blipFill rotWithShape="1">
          <a:blip r:embed="rId3">
            <a:alphaModFix/>
          </a:blip>
          <a:srcRect b="0" l="0" r="0" t="0"/>
          <a:stretch/>
        </p:blipFill>
        <p:spPr>
          <a:xfrm>
            <a:off x="729287" y="1839229"/>
            <a:ext cx="1191399" cy="1537621"/>
          </a:xfrm>
          <a:prstGeom prst="rect">
            <a:avLst/>
          </a:prstGeom>
          <a:noFill/>
          <a:ln>
            <a:noFill/>
          </a:ln>
        </p:spPr>
      </p:pic>
      <p:pic>
        <p:nvPicPr>
          <p:cNvPr id="46" name="Google Shape;46;p38"/>
          <p:cNvPicPr preferRelativeResize="0"/>
          <p:nvPr/>
        </p:nvPicPr>
        <p:blipFill rotWithShape="1">
          <a:blip r:embed="rId4">
            <a:alphaModFix/>
          </a:blip>
          <a:srcRect b="0" l="0" r="0" t="0"/>
          <a:stretch/>
        </p:blipFill>
        <p:spPr>
          <a:xfrm>
            <a:off x="2067532" y="1839225"/>
            <a:ext cx="1206876" cy="1537625"/>
          </a:xfrm>
          <a:prstGeom prst="rect">
            <a:avLst/>
          </a:prstGeom>
          <a:noFill/>
          <a:ln>
            <a:noFill/>
          </a:ln>
        </p:spPr>
      </p:pic>
      <p:pic>
        <p:nvPicPr>
          <p:cNvPr id="47" name="Google Shape;47;p38"/>
          <p:cNvPicPr preferRelativeResize="0"/>
          <p:nvPr/>
        </p:nvPicPr>
        <p:blipFill rotWithShape="1">
          <a:blip r:embed="rId5">
            <a:alphaModFix/>
          </a:blip>
          <a:srcRect b="0" l="0" r="0" t="0"/>
          <a:stretch/>
        </p:blipFill>
        <p:spPr>
          <a:xfrm>
            <a:off x="3421250" y="1833607"/>
            <a:ext cx="1191401" cy="1543244"/>
          </a:xfrm>
          <a:prstGeom prst="rect">
            <a:avLst/>
          </a:prstGeom>
          <a:noFill/>
          <a:ln>
            <a:noFill/>
          </a:ln>
        </p:spPr>
      </p:pic>
      <p:pic>
        <p:nvPicPr>
          <p:cNvPr id="48" name="Google Shape;48;p38"/>
          <p:cNvPicPr preferRelativeResize="0"/>
          <p:nvPr/>
        </p:nvPicPr>
        <p:blipFill rotWithShape="1">
          <a:blip r:embed="rId6">
            <a:alphaModFix/>
          </a:blip>
          <a:srcRect b="0" l="0" r="0" t="0"/>
          <a:stretch/>
        </p:blipFill>
        <p:spPr>
          <a:xfrm>
            <a:off x="4737300" y="1833600"/>
            <a:ext cx="1191399" cy="1539073"/>
          </a:xfrm>
          <a:prstGeom prst="rect">
            <a:avLst/>
          </a:prstGeom>
          <a:noFill/>
          <a:ln>
            <a:noFill/>
          </a:ln>
        </p:spPr>
      </p:pic>
      <p:pic>
        <p:nvPicPr>
          <p:cNvPr id="49" name="Google Shape;49;p38"/>
          <p:cNvPicPr preferRelativeResize="0"/>
          <p:nvPr/>
        </p:nvPicPr>
        <p:blipFill rotWithShape="1">
          <a:blip r:embed="rId7">
            <a:alphaModFix/>
          </a:blip>
          <a:srcRect b="0" l="0" r="0" t="0"/>
          <a:stretch/>
        </p:blipFill>
        <p:spPr>
          <a:xfrm>
            <a:off x="6053350" y="1839225"/>
            <a:ext cx="1191400" cy="1539928"/>
          </a:xfrm>
          <a:prstGeom prst="rect">
            <a:avLst/>
          </a:prstGeom>
          <a:noFill/>
          <a:ln>
            <a:noFill/>
          </a:ln>
        </p:spPr>
      </p:pic>
      <p:pic>
        <p:nvPicPr>
          <p:cNvPr id="50" name="Google Shape;50;p38"/>
          <p:cNvPicPr preferRelativeResize="0"/>
          <p:nvPr/>
        </p:nvPicPr>
        <p:blipFill rotWithShape="1">
          <a:blip r:embed="rId8">
            <a:alphaModFix/>
          </a:blip>
          <a:srcRect b="0" l="0" r="0" t="0"/>
          <a:stretch/>
        </p:blipFill>
        <p:spPr>
          <a:xfrm>
            <a:off x="7369399" y="1839225"/>
            <a:ext cx="1206874" cy="1564801"/>
          </a:xfrm>
          <a:prstGeom prst="rect">
            <a:avLst/>
          </a:prstGeom>
          <a:noFill/>
          <a:ln>
            <a:noFill/>
          </a:ln>
        </p:spPr>
      </p:pic>
      <p:pic>
        <p:nvPicPr>
          <p:cNvPr id="51" name="Google Shape;51;p38"/>
          <p:cNvPicPr preferRelativeResize="0"/>
          <p:nvPr/>
        </p:nvPicPr>
        <p:blipFill rotWithShape="1">
          <a:blip r:embed="rId9">
            <a:alphaModFix amt="12000"/>
          </a:blip>
          <a:srcRect b="0" l="0" r="0" t="0"/>
          <a:stretch/>
        </p:blipFill>
        <p:spPr>
          <a:xfrm>
            <a:off x="-317980" y="-185994"/>
            <a:ext cx="10081003" cy="56705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ope and Sequence">
  <p:cSld name="CUSTOM_2">
    <p:spTree>
      <p:nvGrpSpPr>
        <p:cNvPr id="52" name="Shape 52"/>
        <p:cNvGrpSpPr/>
        <p:nvPr/>
      </p:nvGrpSpPr>
      <p:grpSpPr>
        <a:xfrm>
          <a:off x="0" y="0"/>
          <a:ext cx="0" cy="0"/>
          <a:chOff x="0" y="0"/>
          <a:chExt cx="0" cy="0"/>
        </a:xfrm>
      </p:grpSpPr>
      <p:sp>
        <p:nvSpPr>
          <p:cNvPr id="53" name="Google Shape;53;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atin typeface="Arial"/>
                <a:ea typeface="Arial"/>
                <a:cs typeface="Arial"/>
                <a:sym typeface="Arial"/>
              </a:defRPr>
            </a:lvl2pPr>
            <a:lvl3pPr lvl="2" algn="l">
              <a:lnSpc>
                <a:spcPct val="100000"/>
              </a:lnSpc>
              <a:spcBef>
                <a:spcPts val="0"/>
              </a:spcBef>
              <a:spcAft>
                <a:spcPts val="0"/>
              </a:spcAft>
              <a:buSzPts val="2800"/>
              <a:buNone/>
              <a:defRPr>
                <a:latin typeface="Arial"/>
                <a:ea typeface="Arial"/>
                <a:cs typeface="Arial"/>
                <a:sym typeface="Arial"/>
              </a:defRPr>
            </a:lvl3pPr>
            <a:lvl4pPr lvl="3" algn="l">
              <a:lnSpc>
                <a:spcPct val="100000"/>
              </a:lnSpc>
              <a:spcBef>
                <a:spcPts val="0"/>
              </a:spcBef>
              <a:spcAft>
                <a:spcPts val="0"/>
              </a:spcAft>
              <a:buSzPts val="2800"/>
              <a:buNone/>
              <a:defRPr>
                <a:latin typeface="Arial"/>
                <a:ea typeface="Arial"/>
                <a:cs typeface="Arial"/>
                <a:sym typeface="Arial"/>
              </a:defRPr>
            </a:lvl4pPr>
            <a:lvl5pPr lvl="4" algn="l">
              <a:lnSpc>
                <a:spcPct val="100000"/>
              </a:lnSpc>
              <a:spcBef>
                <a:spcPts val="0"/>
              </a:spcBef>
              <a:spcAft>
                <a:spcPts val="0"/>
              </a:spcAft>
              <a:buSzPts val="2800"/>
              <a:buNone/>
              <a:defRPr>
                <a:latin typeface="Arial"/>
                <a:ea typeface="Arial"/>
                <a:cs typeface="Arial"/>
                <a:sym typeface="Arial"/>
              </a:defRPr>
            </a:lvl5pPr>
            <a:lvl6pPr lvl="5" algn="l">
              <a:lnSpc>
                <a:spcPct val="100000"/>
              </a:lnSpc>
              <a:spcBef>
                <a:spcPts val="0"/>
              </a:spcBef>
              <a:spcAft>
                <a:spcPts val="0"/>
              </a:spcAft>
              <a:buSzPts val="2800"/>
              <a:buNone/>
              <a:defRPr>
                <a:latin typeface="Arial"/>
                <a:ea typeface="Arial"/>
                <a:cs typeface="Arial"/>
                <a:sym typeface="Arial"/>
              </a:defRPr>
            </a:lvl6pPr>
            <a:lvl7pPr lvl="6" algn="l">
              <a:lnSpc>
                <a:spcPct val="100000"/>
              </a:lnSpc>
              <a:spcBef>
                <a:spcPts val="0"/>
              </a:spcBef>
              <a:spcAft>
                <a:spcPts val="0"/>
              </a:spcAft>
              <a:buSzPts val="2800"/>
              <a:buNone/>
              <a:defRPr>
                <a:latin typeface="Arial"/>
                <a:ea typeface="Arial"/>
                <a:cs typeface="Arial"/>
                <a:sym typeface="Arial"/>
              </a:defRPr>
            </a:lvl7pPr>
            <a:lvl8pPr lvl="7" algn="l">
              <a:lnSpc>
                <a:spcPct val="100000"/>
              </a:lnSpc>
              <a:spcBef>
                <a:spcPts val="0"/>
              </a:spcBef>
              <a:spcAft>
                <a:spcPts val="0"/>
              </a:spcAft>
              <a:buSzPts val="2800"/>
              <a:buNone/>
              <a:defRPr>
                <a:latin typeface="Arial"/>
                <a:ea typeface="Arial"/>
                <a:cs typeface="Arial"/>
                <a:sym typeface="Arial"/>
              </a:defRPr>
            </a:lvl8pPr>
            <a:lvl9pPr lvl="8" algn="l">
              <a:lnSpc>
                <a:spcPct val="100000"/>
              </a:lnSpc>
              <a:spcBef>
                <a:spcPts val="0"/>
              </a:spcBef>
              <a:spcAft>
                <a:spcPts val="0"/>
              </a:spcAft>
              <a:buSzPts val="2800"/>
              <a:buNone/>
              <a:defRPr>
                <a:latin typeface="Arial"/>
                <a:ea typeface="Arial"/>
                <a:cs typeface="Arial"/>
                <a:sym typeface="Arial"/>
              </a:defRPr>
            </a:lvl9pPr>
          </a:lstStyle>
          <a:p/>
        </p:txBody>
      </p:sp>
      <p:pic>
        <p:nvPicPr>
          <p:cNvPr id="54" name="Google Shape;54;p39"/>
          <p:cNvPicPr preferRelativeResize="0"/>
          <p:nvPr/>
        </p:nvPicPr>
        <p:blipFill rotWithShape="1">
          <a:blip r:embed="rId2">
            <a:alphaModFix/>
          </a:blip>
          <a:srcRect b="0" l="0" r="0" t="0"/>
          <a:stretch/>
        </p:blipFill>
        <p:spPr>
          <a:xfrm>
            <a:off x="729269" y="4341138"/>
            <a:ext cx="957475" cy="3893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Title 1">
  <p:cSld name="CUSTOM_3_1">
    <p:bg>
      <p:bgPr>
        <a:solidFill>
          <a:srgbClr val="FFFFFF"/>
        </a:solidFill>
      </p:bgPr>
    </p:bg>
    <p:spTree>
      <p:nvGrpSpPr>
        <p:cNvPr id="55" name="Shape 55"/>
        <p:cNvGrpSpPr/>
        <p:nvPr/>
      </p:nvGrpSpPr>
      <p:grpSpPr>
        <a:xfrm>
          <a:off x="0" y="0"/>
          <a:ext cx="0" cy="0"/>
          <a:chOff x="0" y="0"/>
          <a:chExt cx="0" cy="0"/>
        </a:xfrm>
      </p:grpSpPr>
      <p:sp>
        <p:nvSpPr>
          <p:cNvPr id="56" name="Google Shape;56;p40"/>
          <p:cNvSpPr/>
          <p:nvPr/>
        </p:nvSpPr>
        <p:spPr>
          <a:xfrm>
            <a:off x="0" y="0"/>
            <a:ext cx="9152100" cy="781800"/>
          </a:xfrm>
          <a:prstGeom prst="rect">
            <a:avLst/>
          </a:prstGeom>
          <a:solidFill>
            <a:srgbClr val="00AEB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 name="Google Shape;57;p40"/>
          <p:cNvPicPr preferRelativeResize="0"/>
          <p:nvPr/>
        </p:nvPicPr>
        <p:blipFill rotWithShape="1">
          <a:blip r:embed="rId2">
            <a:alphaModFix/>
          </a:blip>
          <a:srcRect b="0" l="0" r="0" t="0"/>
          <a:stretch/>
        </p:blipFill>
        <p:spPr>
          <a:xfrm>
            <a:off x="308494" y="196200"/>
            <a:ext cx="957476" cy="389375"/>
          </a:xfrm>
          <a:prstGeom prst="rect">
            <a:avLst/>
          </a:prstGeom>
          <a:noFill/>
          <a:ln>
            <a:noFill/>
          </a:ln>
        </p:spPr>
      </p:pic>
      <p:sp>
        <p:nvSpPr>
          <p:cNvPr id="58" name="Google Shape;58;p40"/>
          <p:cNvSpPr txBox="1"/>
          <p:nvPr>
            <p:ph type="title"/>
          </p:nvPr>
        </p:nvSpPr>
        <p:spPr>
          <a:xfrm>
            <a:off x="1256300" y="132551"/>
            <a:ext cx="7096800" cy="47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a:lvl1pPr>
            <a:lvl2pPr lvl="1" algn="ctr">
              <a:lnSpc>
                <a:spcPct val="100000"/>
              </a:lnSpc>
              <a:spcBef>
                <a:spcPts val="0"/>
              </a:spcBef>
              <a:spcAft>
                <a:spcPts val="0"/>
              </a:spcAft>
              <a:buSzPts val="2800"/>
              <a:buNone/>
              <a:defRPr b="1">
                <a:latin typeface="Arial"/>
                <a:ea typeface="Arial"/>
                <a:cs typeface="Arial"/>
                <a:sym typeface="Arial"/>
              </a:defRPr>
            </a:lvl2pPr>
            <a:lvl3pPr lvl="2" algn="ctr">
              <a:lnSpc>
                <a:spcPct val="100000"/>
              </a:lnSpc>
              <a:spcBef>
                <a:spcPts val="0"/>
              </a:spcBef>
              <a:spcAft>
                <a:spcPts val="0"/>
              </a:spcAft>
              <a:buSzPts val="2800"/>
              <a:buNone/>
              <a:defRPr b="1">
                <a:latin typeface="Arial"/>
                <a:ea typeface="Arial"/>
                <a:cs typeface="Arial"/>
                <a:sym typeface="Arial"/>
              </a:defRPr>
            </a:lvl3pPr>
            <a:lvl4pPr lvl="3" algn="ctr">
              <a:lnSpc>
                <a:spcPct val="100000"/>
              </a:lnSpc>
              <a:spcBef>
                <a:spcPts val="0"/>
              </a:spcBef>
              <a:spcAft>
                <a:spcPts val="0"/>
              </a:spcAft>
              <a:buSzPts val="2800"/>
              <a:buNone/>
              <a:defRPr b="1">
                <a:latin typeface="Arial"/>
                <a:ea typeface="Arial"/>
                <a:cs typeface="Arial"/>
                <a:sym typeface="Arial"/>
              </a:defRPr>
            </a:lvl4pPr>
            <a:lvl5pPr lvl="4" algn="ctr">
              <a:lnSpc>
                <a:spcPct val="100000"/>
              </a:lnSpc>
              <a:spcBef>
                <a:spcPts val="0"/>
              </a:spcBef>
              <a:spcAft>
                <a:spcPts val="0"/>
              </a:spcAft>
              <a:buSzPts val="2800"/>
              <a:buNone/>
              <a:defRPr b="1">
                <a:latin typeface="Arial"/>
                <a:ea typeface="Arial"/>
                <a:cs typeface="Arial"/>
                <a:sym typeface="Arial"/>
              </a:defRPr>
            </a:lvl5pPr>
            <a:lvl6pPr lvl="5" algn="ctr">
              <a:lnSpc>
                <a:spcPct val="100000"/>
              </a:lnSpc>
              <a:spcBef>
                <a:spcPts val="0"/>
              </a:spcBef>
              <a:spcAft>
                <a:spcPts val="0"/>
              </a:spcAft>
              <a:buSzPts val="2800"/>
              <a:buNone/>
              <a:defRPr b="1">
                <a:latin typeface="Arial"/>
                <a:ea typeface="Arial"/>
                <a:cs typeface="Arial"/>
                <a:sym typeface="Arial"/>
              </a:defRPr>
            </a:lvl6pPr>
            <a:lvl7pPr lvl="6" algn="ctr">
              <a:lnSpc>
                <a:spcPct val="100000"/>
              </a:lnSpc>
              <a:spcBef>
                <a:spcPts val="0"/>
              </a:spcBef>
              <a:spcAft>
                <a:spcPts val="0"/>
              </a:spcAft>
              <a:buSzPts val="2800"/>
              <a:buNone/>
              <a:defRPr b="1">
                <a:latin typeface="Arial"/>
                <a:ea typeface="Arial"/>
                <a:cs typeface="Arial"/>
                <a:sym typeface="Arial"/>
              </a:defRPr>
            </a:lvl7pPr>
            <a:lvl8pPr lvl="7" algn="ctr">
              <a:lnSpc>
                <a:spcPct val="100000"/>
              </a:lnSpc>
              <a:spcBef>
                <a:spcPts val="0"/>
              </a:spcBef>
              <a:spcAft>
                <a:spcPts val="0"/>
              </a:spcAft>
              <a:buSzPts val="2800"/>
              <a:buNone/>
              <a:defRPr b="1">
                <a:latin typeface="Arial"/>
                <a:ea typeface="Arial"/>
                <a:cs typeface="Arial"/>
                <a:sym typeface="Arial"/>
              </a:defRPr>
            </a:lvl8pPr>
            <a:lvl9pPr lvl="8" algn="ctr">
              <a:lnSpc>
                <a:spcPct val="100000"/>
              </a:lnSpc>
              <a:spcBef>
                <a:spcPts val="0"/>
              </a:spcBef>
              <a:spcAft>
                <a:spcPts val="0"/>
              </a:spcAft>
              <a:buSzPts val="2800"/>
              <a:buNone/>
              <a:defRPr b="1">
                <a:latin typeface="Arial"/>
                <a:ea typeface="Arial"/>
                <a:cs typeface="Arial"/>
                <a:sym typeface="Arial"/>
              </a:defRPr>
            </a:lvl9pPr>
          </a:lstStyle>
          <a:p/>
        </p:txBody>
      </p:sp>
      <p:sp>
        <p:nvSpPr>
          <p:cNvPr id="59" name="Google Shape;59;p40"/>
          <p:cNvSpPr/>
          <p:nvPr/>
        </p:nvSpPr>
        <p:spPr>
          <a:xfrm>
            <a:off x="5526850" y="781800"/>
            <a:ext cx="3625200" cy="43617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AEBC"/>
        </a:solidFill>
      </p:bgPr>
    </p:bg>
    <p:spTree>
      <p:nvGrpSpPr>
        <p:cNvPr id="9" name="Shape 9"/>
        <p:cNvGrpSpPr/>
        <p:nvPr/>
      </p:nvGrpSpPr>
      <p:grpSpPr>
        <a:xfrm>
          <a:off x="0" y="0"/>
          <a:ext cx="0" cy="0"/>
          <a:chOff x="0" y="0"/>
          <a:chExt cx="0" cy="0"/>
        </a:xfrm>
      </p:grpSpPr>
      <p:sp>
        <p:nvSpPr>
          <p:cNvPr id="10" name="Google Shape;10;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800"/>
              <a:buFont typeface="Montserrat"/>
              <a:buNone/>
              <a:defRPr b="0" i="0" sz="2800" u="none" cap="none" strike="noStrike">
                <a:solidFill>
                  <a:srgbClr val="FFFFFF"/>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 name="Google Shape;11;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2" name="Google Shape;12;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facinghistory.org/resource-library/standing-democracy/understanding-identity" TargetMode="External"/><Relationship Id="rId4" Type="http://schemas.openxmlformats.org/officeDocument/2006/relationships/hyperlink" Target="https://www.facinghistory.org/resource-library/teaching-holocaust-and-human-behaviour-uk/holocaust-range-responses-u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www.facinghistory.org/resource-library/video/facing-history-scholar-reflections-bystanders-and-resisters"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p:nvPr/>
        </p:nvSpPr>
        <p:spPr>
          <a:xfrm>
            <a:off x="-8025" y="0"/>
            <a:ext cx="9193200" cy="5143500"/>
          </a:xfrm>
          <a:prstGeom prst="rect">
            <a:avLst/>
          </a:prstGeom>
          <a:solidFill>
            <a:srgbClr val="00AEB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txBox="1"/>
          <p:nvPr/>
        </p:nvSpPr>
        <p:spPr>
          <a:xfrm>
            <a:off x="-7950" y="4521675"/>
            <a:ext cx="9193200" cy="37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FFFFFF"/>
                </a:solidFill>
                <a:latin typeface="Open Sans"/>
                <a:ea typeface="Open Sans"/>
                <a:cs typeface="Open Sans"/>
                <a:sym typeface="Open Sans"/>
              </a:rPr>
              <a:t>www.facinghistory.org</a:t>
            </a:r>
            <a:endParaRPr b="0" i="0" sz="1800" u="none" cap="none" strike="noStrike">
              <a:solidFill>
                <a:srgbClr val="FFFFFF"/>
              </a:solidFill>
              <a:latin typeface="Open Sans"/>
              <a:ea typeface="Open Sans"/>
              <a:cs typeface="Open Sans"/>
              <a:sym typeface="Open Sans"/>
            </a:endParaRPr>
          </a:p>
        </p:txBody>
      </p:sp>
      <p:pic>
        <p:nvPicPr>
          <p:cNvPr id="94" name="Google Shape;94;p1"/>
          <p:cNvPicPr preferRelativeResize="0"/>
          <p:nvPr/>
        </p:nvPicPr>
        <p:blipFill>
          <a:blip r:embed="rId3">
            <a:alphaModFix/>
          </a:blip>
          <a:stretch>
            <a:fillRect/>
          </a:stretch>
        </p:blipFill>
        <p:spPr>
          <a:xfrm>
            <a:off x="2683436" y="1988490"/>
            <a:ext cx="3810273" cy="11665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0"/>
          <p:cNvSpPr txBox="1"/>
          <p:nvPr/>
        </p:nvSpPr>
        <p:spPr>
          <a:xfrm>
            <a:off x="553225" y="2153100"/>
            <a:ext cx="8373000" cy="23625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00"/>
              </a:buClr>
              <a:buSzPts val="2000"/>
              <a:buFont typeface="Open Sans"/>
              <a:buChar char="●"/>
            </a:pPr>
            <a:r>
              <a:rPr b="0" i="0" lang="en-GB" sz="2000" u="none" cap="none" strike="noStrike">
                <a:solidFill>
                  <a:srgbClr val="000000"/>
                </a:solidFill>
                <a:latin typeface="Open Sans"/>
                <a:ea typeface="Open Sans"/>
                <a:cs typeface="Open Sans"/>
                <a:sym typeface="Open Sans"/>
              </a:rPr>
              <a:t>The choices Germans made during the Weimar Republic that either strengthened or weakened democracy.</a:t>
            </a:r>
            <a:endParaRPr b="0" i="0" sz="2000" u="none" cap="none" strike="noStrike">
              <a:solidFill>
                <a:srgbClr val="000000"/>
              </a:solidFill>
              <a:latin typeface="Open Sans"/>
              <a:ea typeface="Open Sans"/>
              <a:cs typeface="Open Sans"/>
              <a:sym typeface="Open Sans"/>
            </a:endParaRPr>
          </a:p>
          <a:p>
            <a:pPr indent="-355600" lvl="0" marL="457200" marR="0" rtl="0" algn="l">
              <a:lnSpc>
                <a:spcPct val="100000"/>
              </a:lnSpc>
              <a:spcBef>
                <a:spcPts val="500"/>
              </a:spcBef>
              <a:spcAft>
                <a:spcPts val="0"/>
              </a:spcAft>
              <a:buClr>
                <a:srgbClr val="000000"/>
              </a:buClr>
              <a:buSzPts val="2000"/>
              <a:buFont typeface="Open Sans"/>
              <a:buChar char="●"/>
            </a:pPr>
            <a:r>
              <a:rPr b="0" i="0" lang="en-GB" sz="2000" u="none" cap="none" strike="noStrike">
                <a:solidFill>
                  <a:srgbClr val="000000"/>
                </a:solidFill>
                <a:latin typeface="Open Sans"/>
                <a:ea typeface="Open Sans"/>
                <a:cs typeface="Open Sans"/>
                <a:sym typeface="Open Sans"/>
              </a:rPr>
              <a:t>The choices young people made about participating in Nazi youth groups.</a:t>
            </a:r>
            <a:endParaRPr b="0" i="0" sz="2000" u="none" cap="none" strike="noStrike">
              <a:solidFill>
                <a:srgbClr val="000000"/>
              </a:solidFill>
              <a:latin typeface="Open Sans"/>
              <a:ea typeface="Open Sans"/>
              <a:cs typeface="Open Sans"/>
              <a:sym typeface="Open Sans"/>
            </a:endParaRPr>
          </a:p>
          <a:p>
            <a:pPr indent="-355600" lvl="0" marL="457200" marR="0" rtl="0" algn="l">
              <a:lnSpc>
                <a:spcPct val="100000"/>
              </a:lnSpc>
              <a:spcBef>
                <a:spcPts val="500"/>
              </a:spcBef>
              <a:spcAft>
                <a:spcPts val="0"/>
              </a:spcAft>
              <a:buClr>
                <a:srgbClr val="000000"/>
              </a:buClr>
              <a:buSzPts val="2000"/>
              <a:buFont typeface="Open Sans"/>
              <a:buChar char="●"/>
            </a:pPr>
            <a:r>
              <a:rPr b="0" i="0" lang="en-GB" sz="2000" u="none" cap="none" strike="noStrike">
                <a:solidFill>
                  <a:srgbClr val="000000"/>
                </a:solidFill>
                <a:latin typeface="Open Sans"/>
                <a:ea typeface="Open Sans"/>
                <a:cs typeface="Open Sans"/>
                <a:sym typeface="Open Sans"/>
              </a:rPr>
              <a:t>The range of responses by individuals and groups to the violence and destruction of Kristallnacht.</a:t>
            </a:r>
            <a:endParaRPr b="0" i="0" sz="2000" u="none" cap="none" strike="noStrike">
              <a:solidFill>
                <a:srgbClr val="000000"/>
              </a:solidFill>
              <a:latin typeface="Open Sans"/>
              <a:ea typeface="Open Sans"/>
              <a:cs typeface="Open Sans"/>
              <a:sym typeface="Open Sans"/>
            </a:endParaRPr>
          </a:p>
          <a:p>
            <a:pPr indent="0" lvl="0" marL="0" marR="0" rtl="0" algn="l">
              <a:lnSpc>
                <a:spcPct val="100000"/>
              </a:lnSpc>
              <a:spcBef>
                <a:spcPts val="500"/>
              </a:spcBef>
              <a:spcAft>
                <a:spcPts val="500"/>
              </a:spcAft>
              <a:buClr>
                <a:srgbClr val="000000"/>
              </a:buClr>
              <a:buSzPts val="1800"/>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159" name="Google Shape;159;p10"/>
          <p:cNvSpPr txBox="1"/>
          <p:nvPr>
            <p:ph type="title"/>
          </p:nvPr>
        </p:nvSpPr>
        <p:spPr>
          <a:xfrm>
            <a:off x="0" y="123350"/>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Reflect </a:t>
            </a:r>
            <a:r>
              <a:rPr lang="en-GB" sz="2400">
                <a:solidFill>
                  <a:schemeClr val="lt1"/>
                </a:solidFill>
              </a:rPr>
              <a:t>on Dilemmas and Choices</a:t>
            </a:r>
            <a:endParaRPr sz="2400">
              <a:solidFill>
                <a:schemeClr val="lt1"/>
              </a:solidFill>
            </a:endParaRPr>
          </a:p>
        </p:txBody>
      </p:sp>
      <p:sp>
        <p:nvSpPr>
          <p:cNvPr id="160" name="Google Shape;160;p10"/>
          <p:cNvSpPr txBox="1"/>
          <p:nvPr/>
        </p:nvSpPr>
        <p:spPr>
          <a:xfrm>
            <a:off x="482550" y="1010600"/>
            <a:ext cx="8178900" cy="99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Clr>
                <a:srgbClr val="000000"/>
              </a:buClr>
              <a:buSzPts val="2000"/>
              <a:buFont typeface="Arial"/>
              <a:buNone/>
            </a:pPr>
            <a:r>
              <a:rPr b="1" i="0" lang="en-GB" sz="1900" u="none" cap="none" strike="noStrike">
                <a:solidFill>
                  <a:schemeClr val="dk1"/>
                </a:solidFill>
                <a:latin typeface="Open Sans"/>
                <a:ea typeface="Open Sans"/>
                <a:cs typeface="Open Sans"/>
                <a:sym typeface="Open Sans"/>
              </a:rPr>
              <a:t>How were the circumstances, the range of possible choices, and the consequences different in each of the situations studied previously?</a:t>
            </a:r>
            <a:endParaRPr b="0" i="0" sz="13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1"/>
          <p:cNvSpPr txBox="1"/>
          <p:nvPr>
            <p:ph type="title"/>
          </p:nvPr>
        </p:nvSpPr>
        <p:spPr>
          <a:xfrm>
            <a:off x="1037700" y="88825"/>
            <a:ext cx="7068600" cy="523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The Range of Human Behaviour</a:t>
            </a:r>
            <a:endParaRPr sz="2400">
              <a:solidFill>
                <a:srgbClr val="FFFFFF"/>
              </a:solidFill>
            </a:endParaRPr>
          </a:p>
        </p:txBody>
      </p:sp>
      <p:sp>
        <p:nvSpPr>
          <p:cNvPr id="166" name="Google Shape;166;p11"/>
          <p:cNvSpPr txBox="1"/>
          <p:nvPr/>
        </p:nvSpPr>
        <p:spPr>
          <a:xfrm>
            <a:off x="331238" y="999900"/>
            <a:ext cx="8481600" cy="579300"/>
          </a:xfrm>
          <a:prstGeom prst="rect">
            <a:avLst/>
          </a:prstGeom>
          <a:solidFill>
            <a:srgbClr val="00BCD4"/>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en-GB" sz="2000" u="none" cap="none" strike="noStrike">
                <a:solidFill>
                  <a:schemeClr val="dk1"/>
                </a:solidFill>
                <a:latin typeface="Open Sans"/>
                <a:ea typeface="Open Sans"/>
                <a:cs typeface="Open Sans"/>
                <a:sym typeface="Open Sans"/>
              </a:rPr>
              <a:t>Perpetrator</a:t>
            </a:r>
            <a:r>
              <a:rPr b="0" i="0" lang="en-GB" sz="2000" u="none" cap="none" strike="noStrike">
                <a:solidFill>
                  <a:schemeClr val="dk1"/>
                </a:solidFill>
                <a:latin typeface="Open Sans"/>
                <a:ea typeface="Open Sans"/>
                <a:cs typeface="Open Sans"/>
                <a:sym typeface="Open Sans"/>
              </a:rPr>
              <a:t>: A person carrying out a harmful, illegal, or immoral act</a:t>
            </a:r>
            <a:endParaRPr b="0" i="0" sz="2000" u="none" cap="none" strike="noStrike">
              <a:solidFill>
                <a:srgbClr val="000000"/>
              </a:solidFill>
              <a:latin typeface="Open Sans"/>
              <a:ea typeface="Open Sans"/>
              <a:cs typeface="Open Sans"/>
              <a:sym typeface="Open Sans"/>
            </a:endParaRPr>
          </a:p>
        </p:txBody>
      </p:sp>
      <p:sp>
        <p:nvSpPr>
          <p:cNvPr id="167" name="Google Shape;167;p11"/>
          <p:cNvSpPr txBox="1"/>
          <p:nvPr/>
        </p:nvSpPr>
        <p:spPr>
          <a:xfrm>
            <a:off x="331238" y="1762875"/>
            <a:ext cx="8481600" cy="756000"/>
          </a:xfrm>
          <a:prstGeom prst="rect">
            <a:avLst/>
          </a:prstGeom>
          <a:solidFill>
            <a:srgbClr val="D4C328"/>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en-GB" sz="2000" u="none" cap="none" strike="noStrike">
                <a:solidFill>
                  <a:schemeClr val="dk1"/>
                </a:solidFill>
                <a:latin typeface="Open Sans"/>
                <a:ea typeface="Open Sans"/>
                <a:cs typeface="Open Sans"/>
                <a:sym typeface="Open Sans"/>
              </a:rPr>
              <a:t>Victim or Target</a:t>
            </a:r>
            <a:r>
              <a:rPr b="0" i="0" lang="en-GB" sz="2000" u="none" cap="none" strike="noStrike">
                <a:solidFill>
                  <a:schemeClr val="dk1"/>
                </a:solidFill>
                <a:latin typeface="Open Sans"/>
                <a:ea typeface="Open Sans"/>
                <a:cs typeface="Open Sans"/>
                <a:sym typeface="Open Sans"/>
              </a:rPr>
              <a:t>: A person being targeted by the harmful, illegal, or immoral acts of a perpetrator</a:t>
            </a:r>
            <a:endParaRPr b="0" i="0" sz="2000" u="none" cap="none" strike="noStrike">
              <a:solidFill>
                <a:srgbClr val="000000"/>
              </a:solidFill>
              <a:latin typeface="Open Sans"/>
              <a:ea typeface="Open Sans"/>
              <a:cs typeface="Open Sans"/>
              <a:sym typeface="Open Sans"/>
            </a:endParaRPr>
          </a:p>
        </p:txBody>
      </p:sp>
      <p:sp>
        <p:nvSpPr>
          <p:cNvPr id="168" name="Google Shape;168;p11"/>
          <p:cNvSpPr txBox="1"/>
          <p:nvPr/>
        </p:nvSpPr>
        <p:spPr>
          <a:xfrm>
            <a:off x="331238" y="2702550"/>
            <a:ext cx="8481600" cy="756000"/>
          </a:xfrm>
          <a:prstGeom prst="rect">
            <a:avLst/>
          </a:prstGeom>
          <a:solidFill>
            <a:srgbClr val="FF9E15"/>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en-GB" sz="2000" u="none" cap="none" strike="noStrike">
                <a:solidFill>
                  <a:schemeClr val="dk1"/>
                </a:solidFill>
                <a:latin typeface="Open Sans"/>
                <a:ea typeface="Open Sans"/>
                <a:cs typeface="Open Sans"/>
                <a:sym typeface="Open Sans"/>
              </a:rPr>
              <a:t>Bystander</a:t>
            </a:r>
            <a:r>
              <a:rPr b="0" i="0" lang="en-GB" sz="2000" u="none" cap="none" strike="noStrike">
                <a:solidFill>
                  <a:schemeClr val="dk1"/>
                </a:solidFill>
                <a:latin typeface="Open Sans"/>
                <a:ea typeface="Open Sans"/>
                <a:cs typeface="Open Sans"/>
                <a:sym typeface="Open Sans"/>
              </a:rPr>
              <a:t>: A person who is present but not actively taking part in a situation or event</a:t>
            </a:r>
            <a:endParaRPr b="0" i="0" sz="2000" u="none" cap="none" strike="noStrike">
              <a:solidFill>
                <a:srgbClr val="000000"/>
              </a:solidFill>
              <a:latin typeface="Open Sans"/>
              <a:ea typeface="Open Sans"/>
              <a:cs typeface="Open Sans"/>
              <a:sym typeface="Open Sans"/>
            </a:endParaRPr>
          </a:p>
        </p:txBody>
      </p:sp>
      <p:sp>
        <p:nvSpPr>
          <p:cNvPr id="169" name="Google Shape;169;p11"/>
          <p:cNvSpPr txBox="1"/>
          <p:nvPr/>
        </p:nvSpPr>
        <p:spPr>
          <a:xfrm>
            <a:off x="331163" y="3699500"/>
            <a:ext cx="8481600" cy="1237200"/>
          </a:xfrm>
          <a:prstGeom prst="rect">
            <a:avLst/>
          </a:prstGeom>
          <a:solidFill>
            <a:srgbClr val="CEDB28"/>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en-GB" sz="2000" u="none" cap="none" strike="noStrike">
                <a:solidFill>
                  <a:schemeClr val="dk1"/>
                </a:solidFill>
                <a:latin typeface="Open Sans"/>
                <a:ea typeface="Open Sans"/>
                <a:cs typeface="Open Sans"/>
                <a:sym typeface="Open Sans"/>
              </a:rPr>
              <a:t>Upstander</a:t>
            </a:r>
            <a:r>
              <a:rPr b="0" i="0" lang="en-GB" sz="2000" u="none" cap="none" strike="noStrike">
                <a:solidFill>
                  <a:schemeClr val="dk1"/>
                </a:solidFill>
                <a:latin typeface="Open Sans"/>
                <a:ea typeface="Open Sans"/>
                <a:cs typeface="Open Sans"/>
                <a:sym typeface="Open Sans"/>
              </a:rPr>
              <a:t>: A person speaking or acting in support of an individual or cause, particularly someone who intervenes on behalf of a person being attacked or bullied</a:t>
            </a:r>
            <a:endParaRPr b="0" i="0" sz="2000" u="none" cap="none" strike="noStrike">
              <a:solidFill>
                <a:srgbClr val="00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2"/>
          <p:cNvSpPr txBox="1"/>
          <p:nvPr>
            <p:ph type="title"/>
          </p:nvPr>
        </p:nvSpPr>
        <p:spPr>
          <a:xfrm>
            <a:off x="0" y="151800"/>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chemeClr val="lt1"/>
                </a:solidFill>
              </a:rPr>
              <a:t>Different Types of Upstanding</a:t>
            </a:r>
            <a:endParaRPr sz="2400">
              <a:solidFill>
                <a:srgbClr val="CEDB28"/>
              </a:solidFill>
            </a:endParaRPr>
          </a:p>
        </p:txBody>
      </p:sp>
      <p:sp>
        <p:nvSpPr>
          <p:cNvPr id="175" name="Google Shape;175;p12"/>
          <p:cNvSpPr txBox="1"/>
          <p:nvPr/>
        </p:nvSpPr>
        <p:spPr>
          <a:xfrm>
            <a:off x="1420450" y="1146250"/>
            <a:ext cx="6294600" cy="67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Clr>
                <a:srgbClr val="000000"/>
              </a:buClr>
              <a:buSzPts val="1800"/>
              <a:buFont typeface="Arial"/>
              <a:buNone/>
            </a:pPr>
            <a:r>
              <a:rPr b="1" i="0" lang="en-GB" sz="3200" u="none" cap="none" strike="noStrike">
                <a:solidFill>
                  <a:srgbClr val="252525"/>
                </a:solidFill>
                <a:latin typeface="Open Sans"/>
                <a:ea typeface="Open Sans"/>
                <a:cs typeface="Open Sans"/>
                <a:sym typeface="Open Sans"/>
              </a:rPr>
              <a:t>Rescuers</a:t>
            </a:r>
            <a:endParaRPr b="0" i="0" sz="3200" u="none" cap="none" strike="noStrike">
              <a:solidFill>
                <a:srgbClr val="000000"/>
              </a:solidFill>
              <a:latin typeface="Arial"/>
              <a:ea typeface="Arial"/>
              <a:cs typeface="Arial"/>
              <a:sym typeface="Arial"/>
            </a:endParaRPr>
          </a:p>
        </p:txBody>
      </p:sp>
      <p:grpSp>
        <p:nvGrpSpPr>
          <p:cNvPr id="176" name="Google Shape;176;p12"/>
          <p:cNvGrpSpPr/>
          <p:nvPr/>
        </p:nvGrpSpPr>
        <p:grpSpPr>
          <a:xfrm>
            <a:off x="560650" y="1819150"/>
            <a:ext cx="8014200" cy="2908700"/>
            <a:chOff x="560650" y="1819150"/>
            <a:chExt cx="8014200" cy="2908700"/>
          </a:xfrm>
        </p:grpSpPr>
        <p:sp>
          <p:nvSpPr>
            <p:cNvPr id="177" name="Google Shape;177;p12"/>
            <p:cNvSpPr txBox="1"/>
            <p:nvPr/>
          </p:nvSpPr>
          <p:spPr>
            <a:xfrm>
              <a:off x="560650" y="3110850"/>
              <a:ext cx="8014200" cy="1617000"/>
            </a:xfrm>
            <a:prstGeom prst="rect">
              <a:avLst/>
            </a:prstGeom>
            <a:solidFill>
              <a:srgbClr val="00BCD4"/>
            </a:solidFill>
            <a:ln>
              <a:noFill/>
            </a:ln>
          </p:spPr>
          <p:txBody>
            <a:bodyPr anchorCtr="0" anchor="t" bIns="91425" lIns="91425" spcFirstLastPara="1" rIns="91425" wrap="square" tIns="91425">
              <a:noAutofit/>
            </a:bodyPr>
            <a:lstStyle/>
            <a:p>
              <a:pPr indent="0" lvl="0" marL="0" marR="0" rtl="0" algn="ctr">
                <a:lnSpc>
                  <a:spcPct val="100000"/>
                </a:lnSpc>
                <a:spcBef>
                  <a:spcPts val="1000"/>
                </a:spcBef>
                <a:spcAft>
                  <a:spcPts val="0"/>
                </a:spcAft>
                <a:buClr>
                  <a:srgbClr val="000000"/>
                </a:buClr>
                <a:buSzPts val="2100"/>
                <a:buFont typeface="Arial"/>
                <a:buNone/>
              </a:pPr>
              <a:r>
                <a:rPr b="1" i="0" lang="en-GB" sz="2100" u="none" cap="none" strike="noStrike">
                  <a:solidFill>
                    <a:srgbClr val="252525"/>
                  </a:solidFill>
                  <a:latin typeface="Open Sans"/>
                  <a:ea typeface="Open Sans"/>
                  <a:cs typeface="Open Sans"/>
                  <a:sym typeface="Open Sans"/>
                </a:rPr>
                <a:t>A type of upstander, who took direct action to save people from the Nazis by hiding them, taking their children into their homes, helping them get visas to flee to safe countries, and helping in other critical ways.</a:t>
              </a:r>
              <a:endParaRPr b="1" i="0" sz="2100" u="none" cap="none" strike="noStrike">
                <a:solidFill>
                  <a:srgbClr val="252525"/>
                </a:solidFill>
                <a:latin typeface="Open Sans"/>
                <a:ea typeface="Open Sans"/>
                <a:cs typeface="Open Sans"/>
                <a:sym typeface="Open Sans"/>
              </a:endParaRPr>
            </a:p>
            <a:p>
              <a:pPr indent="0" lvl="0" marL="0" marR="0" rtl="0" algn="ctr">
                <a:lnSpc>
                  <a:spcPct val="100000"/>
                </a:lnSpc>
                <a:spcBef>
                  <a:spcPts val="1000"/>
                </a:spcBef>
                <a:spcAft>
                  <a:spcPts val="0"/>
                </a:spcAft>
                <a:buClr>
                  <a:srgbClr val="000000"/>
                </a:buClr>
                <a:buSzPts val="1900"/>
                <a:buFont typeface="Arial"/>
                <a:buNone/>
              </a:pPr>
              <a:r>
                <a:t/>
              </a:r>
              <a:endParaRPr b="0" i="0" sz="1900" u="none" cap="none" strike="noStrike">
                <a:solidFill>
                  <a:srgbClr val="252525"/>
                </a:solidFill>
                <a:latin typeface="Open Sans"/>
                <a:ea typeface="Open Sans"/>
                <a:cs typeface="Open Sans"/>
                <a:sym typeface="Open Sans"/>
              </a:endParaRPr>
            </a:p>
            <a:p>
              <a:pPr indent="0" lvl="0" marL="457200" marR="0" rtl="0" algn="ctr">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ctr">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ctr">
                <a:lnSpc>
                  <a:spcPct val="100000"/>
                </a:lnSpc>
                <a:spcBef>
                  <a:spcPts val="1000"/>
                </a:spcBef>
                <a:spcAft>
                  <a:spcPts val="0"/>
                </a:spcAft>
                <a:buClr>
                  <a:srgbClr val="000000"/>
                </a:buClr>
                <a:buSzPts val="1800"/>
                <a:buFont typeface="Arial"/>
                <a:buNone/>
              </a:pPr>
              <a:r>
                <a:t/>
              </a:r>
              <a:endParaRPr b="0" i="0" sz="1300" u="none" cap="none" strike="noStrike">
                <a:solidFill>
                  <a:srgbClr val="252525"/>
                </a:solidFill>
                <a:latin typeface="Open Sans"/>
                <a:ea typeface="Open Sans"/>
                <a:cs typeface="Open Sans"/>
                <a:sym typeface="Open Sans"/>
              </a:endParaRPr>
            </a:p>
            <a:p>
              <a:pPr indent="0" lvl="0" marL="457200" marR="0" rtl="0" algn="ctr">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cxnSp>
          <p:nvCxnSpPr>
            <p:cNvPr id="178" name="Google Shape;178;p12"/>
            <p:cNvCxnSpPr>
              <a:stCxn id="175" idx="2"/>
            </p:cNvCxnSpPr>
            <p:nvPr/>
          </p:nvCxnSpPr>
          <p:spPr>
            <a:xfrm>
              <a:off x="4567750" y="1819150"/>
              <a:ext cx="0" cy="1203600"/>
            </a:xfrm>
            <a:prstGeom prst="straightConnector1">
              <a:avLst/>
            </a:prstGeom>
            <a:noFill/>
            <a:ln cap="flat" cmpd="sng" w="76200">
              <a:solidFill>
                <a:srgbClr val="000000"/>
              </a:solidFill>
              <a:prstDash val="solid"/>
              <a:round/>
              <a:headEnd len="sm" w="sm"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3"/>
          <p:cNvSpPr txBox="1"/>
          <p:nvPr>
            <p:ph type="title"/>
          </p:nvPr>
        </p:nvSpPr>
        <p:spPr>
          <a:xfrm>
            <a:off x="303500" y="132550"/>
            <a:ext cx="8951100" cy="47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Analyse </a:t>
            </a:r>
            <a:r>
              <a:rPr lang="en-GB" sz="2400">
                <a:solidFill>
                  <a:schemeClr val="lt1"/>
                </a:solidFill>
              </a:rPr>
              <a:t>Specific Choices People Made</a:t>
            </a:r>
            <a:endParaRPr sz="2400">
              <a:solidFill>
                <a:schemeClr val="lt1"/>
              </a:solidFill>
            </a:endParaRPr>
          </a:p>
        </p:txBody>
      </p:sp>
      <p:sp>
        <p:nvSpPr>
          <p:cNvPr id="184" name="Google Shape;184;p13"/>
          <p:cNvSpPr txBox="1"/>
          <p:nvPr/>
        </p:nvSpPr>
        <p:spPr>
          <a:xfrm>
            <a:off x="2702400" y="1647100"/>
            <a:ext cx="6441600" cy="30843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252525"/>
              </a:buClr>
              <a:buSzPts val="2000"/>
              <a:buFont typeface="Open Sans"/>
              <a:buAutoNum type="arabicPeriod"/>
            </a:pPr>
            <a:r>
              <a:rPr b="0" i="0" lang="en-GB" sz="2000" u="none" cap="none" strike="noStrike">
                <a:solidFill>
                  <a:srgbClr val="252525"/>
                </a:solidFill>
                <a:latin typeface="Open Sans"/>
                <a:ea typeface="Open Sans"/>
                <a:cs typeface="Open Sans"/>
                <a:sym typeface="Open Sans"/>
              </a:rPr>
              <a:t>In your ‘</a:t>
            </a:r>
            <a:r>
              <a:rPr b="1" i="0" lang="en-GB" sz="2000" u="none" cap="none" strike="noStrike">
                <a:solidFill>
                  <a:srgbClr val="252525"/>
                </a:solidFill>
                <a:latin typeface="Open Sans"/>
                <a:ea typeface="Open Sans"/>
                <a:cs typeface="Open Sans"/>
                <a:sym typeface="Open Sans"/>
              </a:rPr>
              <a:t>expert group</a:t>
            </a:r>
            <a:r>
              <a:rPr b="0" i="0" lang="en-GB" sz="2000" u="none" cap="none" strike="noStrike">
                <a:solidFill>
                  <a:srgbClr val="252525"/>
                </a:solidFill>
                <a:latin typeface="Open Sans"/>
                <a:ea typeface="Open Sans"/>
                <a:cs typeface="Open Sans"/>
                <a:sym typeface="Open Sans"/>
              </a:rPr>
              <a:t>,’ you will review and discuss your assigned materials together. You should understand these materials and be prepared to explain them to your classmates.</a:t>
            </a:r>
            <a:endParaRPr b="0" i="0" sz="2000" u="none" cap="none" strike="noStrike">
              <a:solidFill>
                <a:srgbClr val="252525"/>
              </a:solidFill>
              <a:latin typeface="Open Sans"/>
              <a:ea typeface="Open Sans"/>
              <a:cs typeface="Open Sans"/>
              <a:sym typeface="Open Sans"/>
            </a:endParaRPr>
          </a:p>
          <a:p>
            <a:pPr indent="-355600" lvl="0" marL="457200" marR="0" rtl="0" algn="l">
              <a:lnSpc>
                <a:spcPct val="100000"/>
              </a:lnSpc>
              <a:spcBef>
                <a:spcPts val="1000"/>
              </a:spcBef>
              <a:spcAft>
                <a:spcPts val="1000"/>
              </a:spcAft>
              <a:buClr>
                <a:srgbClr val="252525"/>
              </a:buClr>
              <a:buSzPts val="2000"/>
              <a:buFont typeface="Open Sans"/>
              <a:buAutoNum type="arabicPeriod"/>
            </a:pPr>
            <a:r>
              <a:rPr b="0" i="0" lang="en-GB" sz="2000" u="none" cap="none" strike="noStrike">
                <a:solidFill>
                  <a:srgbClr val="252525"/>
                </a:solidFill>
                <a:latin typeface="Open Sans"/>
                <a:ea typeface="Open Sans"/>
                <a:cs typeface="Open Sans"/>
                <a:sym typeface="Open Sans"/>
              </a:rPr>
              <a:t>In your ‘</a:t>
            </a:r>
            <a:r>
              <a:rPr b="1" i="0" lang="en-GB" sz="2000" u="none" cap="none" strike="noStrike">
                <a:solidFill>
                  <a:srgbClr val="252525"/>
                </a:solidFill>
                <a:latin typeface="Open Sans"/>
                <a:ea typeface="Open Sans"/>
                <a:cs typeface="Open Sans"/>
                <a:sym typeface="Open Sans"/>
              </a:rPr>
              <a:t>teaching group</a:t>
            </a:r>
            <a:r>
              <a:rPr b="0" i="0" lang="en-GB" sz="2000" u="none" cap="none" strike="noStrike">
                <a:solidFill>
                  <a:srgbClr val="252525"/>
                </a:solidFill>
                <a:latin typeface="Open Sans"/>
                <a:ea typeface="Open Sans"/>
                <a:cs typeface="Open Sans"/>
                <a:sym typeface="Open Sans"/>
              </a:rPr>
              <a:t>,’ you will take turns sharing what you learnt in your ‘expert group’.</a:t>
            </a:r>
            <a:endParaRPr b="0" i="0" sz="2000" u="none" cap="none" strike="noStrike">
              <a:solidFill>
                <a:srgbClr val="252525"/>
              </a:solidFill>
              <a:latin typeface="Open Sans"/>
              <a:ea typeface="Open Sans"/>
              <a:cs typeface="Open Sans"/>
              <a:sym typeface="Open Sans"/>
            </a:endParaRPr>
          </a:p>
        </p:txBody>
      </p:sp>
      <p:sp>
        <p:nvSpPr>
          <p:cNvPr id="185" name="Google Shape;185;p13"/>
          <p:cNvSpPr txBox="1"/>
          <p:nvPr/>
        </p:nvSpPr>
        <p:spPr>
          <a:xfrm>
            <a:off x="2702400" y="1181225"/>
            <a:ext cx="5466300" cy="63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chemeClr val="dk1"/>
              </a:buClr>
              <a:buSzPts val="1100"/>
              <a:buFont typeface="Arial"/>
              <a:buNone/>
            </a:pPr>
            <a:r>
              <a:rPr b="1" i="0" lang="en-GB" sz="2000" u="none" cap="none" strike="noStrike">
                <a:solidFill>
                  <a:srgbClr val="252525"/>
                </a:solidFill>
                <a:latin typeface="Open Sans"/>
                <a:ea typeface="Open Sans"/>
                <a:cs typeface="Open Sans"/>
                <a:sym typeface="Open Sans"/>
              </a:rPr>
              <a:t>The Jigsaw Process</a:t>
            </a:r>
            <a:endParaRPr b="0" i="0" sz="1400" u="none" cap="none" strike="noStrike">
              <a:solidFill>
                <a:srgbClr val="000000"/>
              </a:solidFill>
              <a:latin typeface="Arial"/>
              <a:ea typeface="Arial"/>
              <a:cs typeface="Arial"/>
              <a:sym typeface="Arial"/>
            </a:endParaRPr>
          </a:p>
        </p:txBody>
      </p:sp>
      <p:pic>
        <p:nvPicPr>
          <p:cNvPr id="186" name="Google Shape;186;p13"/>
          <p:cNvPicPr preferRelativeResize="0"/>
          <p:nvPr/>
        </p:nvPicPr>
        <p:blipFill rotWithShape="1">
          <a:blip r:embed="rId3">
            <a:alphaModFix/>
          </a:blip>
          <a:srcRect b="18113" l="0" r="0" t="0"/>
          <a:stretch/>
        </p:blipFill>
        <p:spPr>
          <a:xfrm>
            <a:off x="596100" y="2274848"/>
            <a:ext cx="1828800" cy="18288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4"/>
          <p:cNvSpPr txBox="1"/>
          <p:nvPr/>
        </p:nvSpPr>
        <p:spPr>
          <a:xfrm>
            <a:off x="78275" y="3392925"/>
            <a:ext cx="2706300" cy="155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252525"/>
                </a:solidFill>
                <a:latin typeface="Open Sans"/>
                <a:ea typeface="Open Sans"/>
                <a:cs typeface="Open Sans"/>
                <a:sym typeface="Open Sans"/>
              </a:rPr>
              <a:t>‘Expert’ Group</a:t>
            </a:r>
            <a:endParaRPr b="1" i="0" sz="1800" u="none" cap="none" strike="noStrike">
              <a:solidFill>
                <a:srgbClr val="252525"/>
              </a:solidFill>
              <a:latin typeface="Open Sans"/>
              <a:ea typeface="Open Sans"/>
              <a:cs typeface="Open Sans"/>
              <a:sym typeface="Open Sans"/>
            </a:endParaRPr>
          </a:p>
          <a:p>
            <a:pPr indent="0" lvl="0" marL="0" marR="0" rtl="0" algn="ctr">
              <a:lnSpc>
                <a:spcPct val="100000"/>
              </a:lnSpc>
              <a:spcBef>
                <a:spcPts val="1000"/>
              </a:spcBef>
              <a:spcAft>
                <a:spcPts val="0"/>
              </a:spcAft>
              <a:buClr>
                <a:srgbClr val="000000"/>
              </a:buClr>
              <a:buSzPts val="1800"/>
              <a:buFont typeface="Arial"/>
              <a:buNone/>
            </a:pPr>
            <a:r>
              <a:rPr b="1" i="0" lang="en-GB" sz="1800" u="none" cap="none" strike="noStrike">
                <a:solidFill>
                  <a:srgbClr val="252525"/>
                </a:solidFill>
                <a:latin typeface="Open Sans"/>
                <a:ea typeface="Open Sans"/>
                <a:cs typeface="Open Sans"/>
                <a:sym typeface="Open Sans"/>
              </a:rPr>
              <a:t>Review and discuss your assigned materials together.</a:t>
            </a:r>
            <a:r>
              <a:rPr b="0" i="0" lang="en-GB" sz="1800" u="none" cap="none" strike="noStrike">
                <a:solidFill>
                  <a:srgbClr val="252525"/>
                </a:solidFill>
                <a:latin typeface="Open Sans"/>
                <a:ea typeface="Open Sans"/>
                <a:cs typeface="Open Sans"/>
                <a:sym typeface="Open Sans"/>
              </a:rPr>
              <a:t>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pic>
        <p:nvPicPr>
          <p:cNvPr id="192" name="Google Shape;192;p14"/>
          <p:cNvPicPr preferRelativeResize="0"/>
          <p:nvPr/>
        </p:nvPicPr>
        <p:blipFill rotWithShape="1">
          <a:blip r:embed="rId3">
            <a:alphaModFix/>
          </a:blip>
          <a:srcRect b="18113" l="0" r="0" t="0"/>
          <a:stretch/>
        </p:blipFill>
        <p:spPr>
          <a:xfrm>
            <a:off x="517025" y="1282448"/>
            <a:ext cx="1828800" cy="1828802"/>
          </a:xfrm>
          <a:prstGeom prst="rect">
            <a:avLst/>
          </a:prstGeom>
          <a:noFill/>
          <a:ln>
            <a:noFill/>
          </a:ln>
        </p:spPr>
      </p:pic>
      <p:sp>
        <p:nvSpPr>
          <p:cNvPr id="193" name="Google Shape;193;p14"/>
          <p:cNvSpPr txBox="1"/>
          <p:nvPr/>
        </p:nvSpPr>
        <p:spPr>
          <a:xfrm>
            <a:off x="2706325" y="925325"/>
            <a:ext cx="6319800" cy="4065900"/>
          </a:xfrm>
          <a:prstGeom prst="rect">
            <a:avLst/>
          </a:prstGeom>
          <a:noFill/>
          <a:ln cap="flat" cmpd="sng" w="38100">
            <a:solidFill>
              <a:srgbClr val="FF9E15"/>
            </a:solidFill>
            <a:prstDash val="solid"/>
            <a:round/>
            <a:headEnd len="sm" w="sm" type="none"/>
            <a:tailEnd len="sm" w="sm" type="none"/>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252525"/>
              </a:buClr>
              <a:buSzPts val="1800"/>
              <a:buFont typeface="Open Sans"/>
              <a:buChar char="●"/>
            </a:pPr>
            <a:r>
              <a:rPr b="0" i="0" lang="en-GB" sz="1800" u="none" cap="none" strike="noStrike">
                <a:solidFill>
                  <a:srgbClr val="252525"/>
                </a:solidFill>
                <a:latin typeface="Open Sans"/>
                <a:ea typeface="Open Sans"/>
                <a:cs typeface="Open Sans"/>
                <a:sym typeface="Open Sans"/>
              </a:rPr>
              <a:t>Write choice in the margin alongside any moments where the individual, group, or nation faced a decision and made a significant choice. </a:t>
            </a:r>
            <a:endParaRPr b="0" i="0" sz="1800" u="none" cap="none" strike="noStrike">
              <a:solidFill>
                <a:srgbClr val="252525"/>
              </a:solidFill>
              <a:latin typeface="Open Sans"/>
              <a:ea typeface="Open Sans"/>
              <a:cs typeface="Open Sans"/>
              <a:sym typeface="Open Sans"/>
            </a:endParaRPr>
          </a:p>
          <a:p>
            <a:pPr indent="-342900" lvl="0" marL="457200" marR="0" rtl="0" algn="l">
              <a:lnSpc>
                <a:spcPct val="100000"/>
              </a:lnSpc>
              <a:spcBef>
                <a:spcPts val="1000"/>
              </a:spcBef>
              <a:spcAft>
                <a:spcPts val="0"/>
              </a:spcAft>
              <a:buClr>
                <a:srgbClr val="252525"/>
              </a:buClr>
              <a:buSzPts val="1800"/>
              <a:buFont typeface="Open Sans"/>
              <a:buChar char="●"/>
            </a:pPr>
            <a:r>
              <a:rPr b="0" i="0" lang="en-GB" sz="1800" u="none" cap="none" strike="noStrike">
                <a:solidFill>
                  <a:srgbClr val="252525"/>
                </a:solidFill>
                <a:latin typeface="Open Sans"/>
                <a:ea typeface="Open Sans"/>
                <a:cs typeface="Open Sans"/>
                <a:sym typeface="Open Sans"/>
              </a:rPr>
              <a:t>Underline information in the text that helps you understand what might have led the individual, group, or nation to make those choices. </a:t>
            </a:r>
            <a:endParaRPr b="0" i="0" sz="1800" u="none" cap="none" strike="noStrike">
              <a:solidFill>
                <a:srgbClr val="252525"/>
              </a:solidFill>
              <a:latin typeface="Open Sans"/>
              <a:ea typeface="Open Sans"/>
              <a:cs typeface="Open Sans"/>
              <a:sym typeface="Open Sans"/>
            </a:endParaRPr>
          </a:p>
          <a:p>
            <a:pPr indent="-342900" lvl="0" marL="457200" marR="0" rtl="0" algn="l">
              <a:lnSpc>
                <a:spcPct val="100000"/>
              </a:lnSpc>
              <a:spcBef>
                <a:spcPts val="1000"/>
              </a:spcBef>
              <a:spcAft>
                <a:spcPts val="0"/>
              </a:spcAft>
              <a:buClr>
                <a:srgbClr val="252525"/>
              </a:buClr>
              <a:buSzPts val="1800"/>
              <a:buFont typeface="Open Sans"/>
              <a:buChar char="●"/>
            </a:pPr>
            <a:r>
              <a:rPr b="0" i="0" lang="en-GB" sz="1800" u="none" cap="none" strike="noStrike">
                <a:solidFill>
                  <a:srgbClr val="252525"/>
                </a:solidFill>
                <a:latin typeface="Open Sans"/>
                <a:ea typeface="Open Sans"/>
                <a:cs typeface="Open Sans"/>
                <a:sym typeface="Open Sans"/>
              </a:rPr>
              <a:t>Write consequence in the margin alongside any moments where the story discusses the possible or actual consequences for the individual, group, or nation’s choices. </a:t>
            </a:r>
            <a:endParaRPr b="0" i="0" sz="1800" u="none" cap="none" strike="noStrike">
              <a:solidFill>
                <a:srgbClr val="252525"/>
              </a:solidFill>
              <a:latin typeface="Open Sans"/>
              <a:ea typeface="Open Sans"/>
              <a:cs typeface="Open Sans"/>
              <a:sym typeface="Open Sans"/>
            </a:endParaRPr>
          </a:p>
          <a:p>
            <a:pPr indent="0" lvl="0" marL="0" marR="0" rtl="0" algn="ctr">
              <a:lnSpc>
                <a:spcPct val="100000"/>
              </a:lnSpc>
              <a:spcBef>
                <a:spcPts val="1000"/>
              </a:spcBef>
              <a:spcAft>
                <a:spcPts val="0"/>
              </a:spcAft>
              <a:buClr>
                <a:srgbClr val="000000"/>
              </a:buClr>
              <a:buSzPts val="1800"/>
              <a:buFont typeface="Arial"/>
              <a:buNone/>
            </a:pPr>
            <a:r>
              <a:rPr b="0" i="1" lang="en-GB" sz="1800" u="none" cap="none" strike="noStrike">
                <a:solidFill>
                  <a:srgbClr val="252525"/>
                </a:solidFill>
                <a:latin typeface="Open Sans"/>
                <a:ea typeface="Open Sans"/>
                <a:cs typeface="Open Sans"/>
                <a:sym typeface="Open Sans"/>
              </a:rPr>
              <a:t>There will be sections of the text with no choices or consequences, so every paragraph won’t necessarily have an annotation.</a:t>
            </a:r>
            <a:endParaRPr b="0" i="1"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sp>
        <p:nvSpPr>
          <p:cNvPr id="194" name="Google Shape;194;p14"/>
          <p:cNvSpPr txBox="1"/>
          <p:nvPr>
            <p:ph type="title"/>
          </p:nvPr>
        </p:nvSpPr>
        <p:spPr>
          <a:xfrm>
            <a:off x="303500" y="132550"/>
            <a:ext cx="8951100" cy="47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Analyse </a:t>
            </a:r>
            <a:r>
              <a:rPr lang="en-GB" sz="2400">
                <a:solidFill>
                  <a:schemeClr val="lt1"/>
                </a:solidFill>
              </a:rPr>
              <a:t>Specific Choices People Made</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5"/>
          <p:cNvSpPr txBox="1"/>
          <p:nvPr/>
        </p:nvSpPr>
        <p:spPr>
          <a:xfrm>
            <a:off x="78275" y="3392925"/>
            <a:ext cx="2706300" cy="155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252525"/>
                </a:solidFill>
                <a:latin typeface="Open Sans"/>
                <a:ea typeface="Open Sans"/>
                <a:cs typeface="Open Sans"/>
                <a:sym typeface="Open Sans"/>
              </a:rPr>
              <a:t>‘Expert’ Group</a:t>
            </a:r>
            <a:endParaRPr b="1" i="0" sz="1800" u="none" cap="none" strike="noStrike">
              <a:solidFill>
                <a:srgbClr val="252525"/>
              </a:solidFill>
              <a:latin typeface="Open Sans"/>
              <a:ea typeface="Open Sans"/>
              <a:cs typeface="Open Sans"/>
              <a:sym typeface="Open Sans"/>
            </a:endParaRPr>
          </a:p>
          <a:p>
            <a:pPr indent="0" lvl="0" marL="0" marR="0" rtl="0" algn="ctr">
              <a:lnSpc>
                <a:spcPct val="100000"/>
              </a:lnSpc>
              <a:spcBef>
                <a:spcPts val="1000"/>
              </a:spcBef>
              <a:spcAft>
                <a:spcPts val="0"/>
              </a:spcAft>
              <a:buClr>
                <a:srgbClr val="000000"/>
              </a:buClr>
              <a:buSzPts val="1800"/>
              <a:buFont typeface="Arial"/>
              <a:buNone/>
            </a:pPr>
            <a:r>
              <a:rPr b="1" i="0" lang="en-GB" sz="1800" u="none" cap="none" strike="noStrike">
                <a:solidFill>
                  <a:srgbClr val="252525"/>
                </a:solidFill>
                <a:latin typeface="Open Sans"/>
                <a:ea typeface="Open Sans"/>
                <a:cs typeface="Open Sans"/>
                <a:sym typeface="Open Sans"/>
              </a:rPr>
              <a:t>Now answer these questions in your groups.</a:t>
            </a:r>
            <a:r>
              <a:rPr b="0" i="0" lang="en-GB" sz="1800" u="none" cap="none" strike="noStrike">
                <a:solidFill>
                  <a:srgbClr val="252525"/>
                </a:solidFill>
                <a:latin typeface="Open Sans"/>
                <a:ea typeface="Open Sans"/>
                <a:cs typeface="Open Sans"/>
                <a:sym typeface="Open Sans"/>
              </a:rPr>
              <a:t>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pic>
        <p:nvPicPr>
          <p:cNvPr id="200" name="Google Shape;200;p15"/>
          <p:cNvPicPr preferRelativeResize="0"/>
          <p:nvPr/>
        </p:nvPicPr>
        <p:blipFill rotWithShape="1">
          <a:blip r:embed="rId3">
            <a:alphaModFix/>
          </a:blip>
          <a:srcRect b="18113" l="0" r="0" t="0"/>
          <a:stretch/>
        </p:blipFill>
        <p:spPr>
          <a:xfrm>
            <a:off x="517025" y="1282448"/>
            <a:ext cx="1828800" cy="1828802"/>
          </a:xfrm>
          <a:prstGeom prst="rect">
            <a:avLst/>
          </a:prstGeom>
          <a:noFill/>
          <a:ln>
            <a:noFill/>
          </a:ln>
        </p:spPr>
      </p:pic>
      <p:sp>
        <p:nvSpPr>
          <p:cNvPr id="201" name="Google Shape;201;p15"/>
          <p:cNvSpPr txBox="1"/>
          <p:nvPr/>
        </p:nvSpPr>
        <p:spPr>
          <a:xfrm>
            <a:off x="2782525" y="925325"/>
            <a:ext cx="6220200" cy="4065900"/>
          </a:xfrm>
          <a:prstGeom prst="rect">
            <a:avLst/>
          </a:prstGeom>
          <a:noFill/>
          <a:ln cap="flat" cmpd="sng" w="38100">
            <a:solidFill>
              <a:srgbClr val="FF9E15"/>
            </a:solidFill>
            <a:prstDash val="solid"/>
            <a:round/>
            <a:headEnd len="sm" w="sm" type="none"/>
            <a:tailEnd len="sm" w="sm" type="none"/>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Where does your reading take place? </a:t>
            </a:r>
            <a:endParaRPr b="0" i="0" sz="1800" u="none" cap="none" strike="noStrike">
              <a:solidFill>
                <a:srgbClr val="252525"/>
              </a:solidFill>
              <a:latin typeface="Open Sans"/>
              <a:ea typeface="Open Sans"/>
              <a:cs typeface="Open Sans"/>
              <a:sym typeface="Open Sans"/>
            </a:endParaRPr>
          </a:p>
          <a:p>
            <a:pPr indent="-342900" lvl="0" marL="457200" marR="0" rtl="0" algn="l">
              <a:lnSpc>
                <a:spcPct val="100000"/>
              </a:lnSpc>
              <a:spcBef>
                <a:spcPts val="100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What are the significant choices discussed in your reading? </a:t>
            </a:r>
            <a:endParaRPr b="0" i="0" sz="1800" u="none" cap="none" strike="noStrike">
              <a:solidFill>
                <a:srgbClr val="252525"/>
              </a:solidFill>
              <a:latin typeface="Open Sans"/>
              <a:ea typeface="Open Sans"/>
              <a:cs typeface="Open Sans"/>
              <a:sym typeface="Open Sans"/>
            </a:endParaRPr>
          </a:p>
          <a:p>
            <a:pPr indent="-342900" lvl="1" marL="914400" marR="0" rtl="0" algn="l">
              <a:lnSpc>
                <a:spcPct val="100000"/>
              </a:lnSpc>
              <a:spcBef>
                <a:spcPts val="1000"/>
              </a:spcBef>
              <a:spcAft>
                <a:spcPts val="0"/>
              </a:spcAft>
              <a:buClr>
                <a:srgbClr val="252525"/>
              </a:buClr>
              <a:buSzPts val="1800"/>
              <a:buFont typeface="Open Sans"/>
              <a:buChar char="○"/>
            </a:pPr>
            <a:r>
              <a:rPr b="0" i="0" lang="en-GB" sz="1800" u="none" cap="none" strike="noStrike">
                <a:solidFill>
                  <a:srgbClr val="252525"/>
                </a:solidFill>
                <a:latin typeface="Open Sans"/>
                <a:ea typeface="Open Sans"/>
                <a:cs typeface="Open Sans"/>
                <a:sym typeface="Open Sans"/>
              </a:rPr>
              <a:t>Who made them? </a:t>
            </a:r>
            <a:endParaRPr b="0" i="0" sz="1800" u="none" cap="none" strike="noStrike">
              <a:solidFill>
                <a:srgbClr val="252525"/>
              </a:solidFill>
              <a:latin typeface="Open Sans"/>
              <a:ea typeface="Open Sans"/>
              <a:cs typeface="Open Sans"/>
              <a:sym typeface="Open Sans"/>
            </a:endParaRPr>
          </a:p>
          <a:p>
            <a:pPr indent="-342900" lvl="0" marL="457200" marR="0" rtl="0" algn="l">
              <a:lnSpc>
                <a:spcPct val="100000"/>
              </a:lnSpc>
              <a:spcBef>
                <a:spcPts val="100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What reasons or explanations did each individual, group, or nation give for their choices? </a:t>
            </a:r>
            <a:endParaRPr b="0" i="0" sz="1800" u="none" cap="none" strike="noStrike">
              <a:solidFill>
                <a:srgbClr val="252525"/>
              </a:solidFill>
              <a:latin typeface="Open Sans"/>
              <a:ea typeface="Open Sans"/>
              <a:cs typeface="Open Sans"/>
              <a:sym typeface="Open Sans"/>
            </a:endParaRPr>
          </a:p>
          <a:p>
            <a:pPr indent="-342900" lvl="0" marL="457200" marR="0" rtl="0" algn="l">
              <a:lnSpc>
                <a:spcPct val="100000"/>
              </a:lnSpc>
              <a:spcBef>
                <a:spcPts val="100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What were the possible (or actual) consequences of these choices for the individual, group, or nation? </a:t>
            </a:r>
            <a:endParaRPr b="0" i="0" sz="1800" u="none" cap="none" strike="noStrike">
              <a:solidFill>
                <a:srgbClr val="252525"/>
              </a:solidFill>
              <a:latin typeface="Open Sans"/>
              <a:ea typeface="Open Sans"/>
              <a:cs typeface="Open Sans"/>
              <a:sym typeface="Open Sans"/>
            </a:endParaRPr>
          </a:p>
          <a:p>
            <a:pPr indent="-342900" lvl="1" marL="914400" marR="0" rtl="0" algn="l">
              <a:lnSpc>
                <a:spcPct val="100000"/>
              </a:lnSpc>
              <a:spcBef>
                <a:spcPts val="1000"/>
              </a:spcBef>
              <a:spcAft>
                <a:spcPts val="0"/>
              </a:spcAft>
              <a:buClr>
                <a:srgbClr val="252525"/>
              </a:buClr>
              <a:buSzPts val="1800"/>
              <a:buFont typeface="Open Sans"/>
              <a:buChar char="○"/>
            </a:pPr>
            <a:r>
              <a:rPr b="0" i="0" lang="en-GB" sz="1800" u="none" cap="none" strike="noStrike">
                <a:solidFill>
                  <a:srgbClr val="252525"/>
                </a:solidFill>
                <a:latin typeface="Open Sans"/>
                <a:ea typeface="Open Sans"/>
                <a:cs typeface="Open Sans"/>
                <a:sym typeface="Open Sans"/>
              </a:rPr>
              <a:t>In other words, what did the individual(s) know could happen if they made this choice, and/or what actually did happen to them as a consequence of making the choice?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sp>
        <p:nvSpPr>
          <p:cNvPr id="202" name="Google Shape;202;p15"/>
          <p:cNvSpPr txBox="1"/>
          <p:nvPr>
            <p:ph type="title"/>
          </p:nvPr>
        </p:nvSpPr>
        <p:spPr>
          <a:xfrm>
            <a:off x="303500" y="132550"/>
            <a:ext cx="8951100" cy="47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Analyse </a:t>
            </a:r>
            <a:r>
              <a:rPr lang="en-GB" sz="2400">
                <a:solidFill>
                  <a:schemeClr val="lt1"/>
                </a:solidFill>
              </a:rPr>
              <a:t>Specific Choices People Made</a:t>
            </a:r>
            <a:endParaRPr sz="24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6"/>
          <p:cNvSpPr txBox="1"/>
          <p:nvPr/>
        </p:nvSpPr>
        <p:spPr>
          <a:xfrm>
            <a:off x="78275" y="3392925"/>
            <a:ext cx="2706300" cy="155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252525"/>
                </a:solidFill>
                <a:latin typeface="Open Sans"/>
                <a:ea typeface="Open Sans"/>
                <a:cs typeface="Open Sans"/>
                <a:sym typeface="Open Sans"/>
              </a:rPr>
              <a:t>‘Expert’ Group</a:t>
            </a:r>
            <a:endParaRPr b="1" i="0" sz="1800" u="none" cap="none" strike="noStrike">
              <a:solidFill>
                <a:srgbClr val="252525"/>
              </a:solidFill>
              <a:latin typeface="Open Sans"/>
              <a:ea typeface="Open Sans"/>
              <a:cs typeface="Open Sans"/>
              <a:sym typeface="Open Sans"/>
            </a:endParaRPr>
          </a:p>
          <a:p>
            <a:pPr indent="0" lvl="0" marL="0" marR="0" rtl="0" algn="ctr">
              <a:lnSpc>
                <a:spcPct val="100000"/>
              </a:lnSpc>
              <a:spcBef>
                <a:spcPts val="1000"/>
              </a:spcBef>
              <a:spcAft>
                <a:spcPts val="0"/>
              </a:spcAft>
              <a:buClr>
                <a:srgbClr val="000000"/>
              </a:buClr>
              <a:buSzPts val="1800"/>
              <a:buFont typeface="Arial"/>
              <a:buNone/>
            </a:pPr>
            <a:r>
              <a:rPr b="1" i="0" lang="en-GB" sz="1800" u="none" cap="none" strike="noStrike">
                <a:solidFill>
                  <a:srgbClr val="252525"/>
                </a:solidFill>
                <a:latin typeface="Open Sans"/>
                <a:ea typeface="Open Sans"/>
                <a:cs typeface="Open Sans"/>
                <a:sym typeface="Open Sans"/>
              </a:rPr>
              <a:t>Now answer these questions in your groups.</a:t>
            </a:r>
            <a:r>
              <a:rPr b="0" i="0" lang="en-GB" sz="1800" u="none" cap="none" strike="noStrike">
                <a:solidFill>
                  <a:srgbClr val="252525"/>
                </a:solidFill>
                <a:latin typeface="Open Sans"/>
                <a:ea typeface="Open Sans"/>
                <a:cs typeface="Open Sans"/>
                <a:sym typeface="Open Sans"/>
              </a:rPr>
              <a:t>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pic>
        <p:nvPicPr>
          <p:cNvPr id="208" name="Google Shape;208;p16"/>
          <p:cNvPicPr preferRelativeResize="0"/>
          <p:nvPr/>
        </p:nvPicPr>
        <p:blipFill rotWithShape="1">
          <a:blip r:embed="rId3">
            <a:alphaModFix/>
          </a:blip>
          <a:srcRect b="18113" l="0" r="0" t="0"/>
          <a:stretch/>
        </p:blipFill>
        <p:spPr>
          <a:xfrm>
            <a:off x="517025" y="1282448"/>
            <a:ext cx="1828800" cy="1828802"/>
          </a:xfrm>
          <a:prstGeom prst="rect">
            <a:avLst/>
          </a:prstGeom>
          <a:noFill/>
          <a:ln>
            <a:noFill/>
          </a:ln>
        </p:spPr>
      </p:pic>
      <p:sp>
        <p:nvSpPr>
          <p:cNvPr id="209" name="Google Shape;209;p16"/>
          <p:cNvSpPr txBox="1"/>
          <p:nvPr/>
        </p:nvSpPr>
        <p:spPr>
          <a:xfrm>
            <a:off x="2706325" y="1306325"/>
            <a:ext cx="6319800" cy="3366000"/>
          </a:xfrm>
          <a:prstGeom prst="rect">
            <a:avLst/>
          </a:prstGeom>
          <a:noFill/>
          <a:ln cap="flat" cmpd="sng" w="38100">
            <a:solidFill>
              <a:srgbClr val="FF9E15"/>
            </a:solidFill>
            <a:prstDash val="solid"/>
            <a:round/>
            <a:headEnd len="sm" w="sm" type="none"/>
            <a:tailEnd len="sm" w="sm" type="none"/>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252525"/>
              </a:buClr>
              <a:buSzPts val="1800"/>
              <a:buFont typeface="Open Sans"/>
              <a:buAutoNum type="arabicPeriod" startAt="5"/>
            </a:pPr>
            <a:r>
              <a:rPr b="0" i="0" lang="en-GB" sz="1800" u="none" cap="none" strike="noStrike">
                <a:solidFill>
                  <a:srgbClr val="252525"/>
                </a:solidFill>
                <a:latin typeface="Open Sans"/>
                <a:ea typeface="Open Sans"/>
                <a:cs typeface="Open Sans"/>
                <a:sym typeface="Open Sans"/>
              </a:rPr>
              <a:t>What were the impacts of the choices? </a:t>
            </a:r>
            <a:endParaRPr b="0" i="0" sz="1800" u="none" cap="none" strike="noStrike">
              <a:solidFill>
                <a:srgbClr val="252525"/>
              </a:solidFill>
              <a:latin typeface="Open Sans"/>
              <a:ea typeface="Open Sans"/>
              <a:cs typeface="Open Sans"/>
              <a:sym typeface="Open Sans"/>
            </a:endParaRPr>
          </a:p>
          <a:p>
            <a:pPr indent="-342900" lvl="0" marL="457200" marR="0" rtl="0" algn="l">
              <a:lnSpc>
                <a:spcPct val="100000"/>
              </a:lnSpc>
              <a:spcBef>
                <a:spcPts val="1000"/>
              </a:spcBef>
              <a:spcAft>
                <a:spcPts val="0"/>
              </a:spcAft>
              <a:buClr>
                <a:srgbClr val="252525"/>
              </a:buClr>
              <a:buSzPts val="1800"/>
              <a:buFont typeface="Open Sans"/>
              <a:buAutoNum type="arabicPeriod" startAt="5"/>
            </a:pPr>
            <a:r>
              <a:rPr b="0" i="0" lang="en-GB" sz="1800" u="none" cap="none" strike="noStrike">
                <a:solidFill>
                  <a:srgbClr val="252525"/>
                </a:solidFill>
                <a:latin typeface="Open Sans"/>
                <a:ea typeface="Open Sans"/>
                <a:cs typeface="Open Sans"/>
                <a:sym typeface="Open Sans"/>
              </a:rPr>
              <a:t>How do you think the individual, group, or nation in this reading defined its universe of obligation? </a:t>
            </a:r>
            <a:endParaRPr b="0" i="0" sz="1800" u="none" cap="none" strike="noStrike">
              <a:solidFill>
                <a:srgbClr val="252525"/>
              </a:solidFill>
              <a:latin typeface="Open Sans"/>
              <a:ea typeface="Open Sans"/>
              <a:cs typeface="Open Sans"/>
              <a:sym typeface="Open Sans"/>
            </a:endParaRPr>
          </a:p>
          <a:p>
            <a:pPr indent="-342900" lvl="0" marL="457200" marR="0" rtl="0" algn="l">
              <a:lnSpc>
                <a:spcPct val="100000"/>
              </a:lnSpc>
              <a:spcBef>
                <a:spcPts val="1000"/>
              </a:spcBef>
              <a:spcAft>
                <a:spcPts val="0"/>
              </a:spcAft>
              <a:buClr>
                <a:srgbClr val="252525"/>
              </a:buClr>
              <a:buSzPts val="1800"/>
              <a:buFont typeface="Open Sans"/>
              <a:buAutoNum type="arabicPeriod" startAt="5"/>
            </a:pPr>
            <a:r>
              <a:rPr b="0" i="0" lang="en-GB" sz="1800" u="none" cap="none" strike="noStrike">
                <a:solidFill>
                  <a:srgbClr val="252525"/>
                </a:solidFill>
                <a:latin typeface="Open Sans"/>
                <a:ea typeface="Open Sans"/>
                <a:cs typeface="Open Sans"/>
                <a:sym typeface="Open Sans"/>
              </a:rPr>
              <a:t>Where on the range of behavioural categories - perpetrators, bystanders, upstanders, rescuers or resisters - does your reading’s individual, group, or nation fall, and why? (Remember that they could fall into more than one category.) </a:t>
            </a:r>
            <a:endParaRPr b="0" i="0" sz="1800" u="none" cap="none" strike="noStrike">
              <a:solidFill>
                <a:srgbClr val="252525"/>
              </a:solidFill>
              <a:latin typeface="Open Sans"/>
              <a:ea typeface="Open Sans"/>
              <a:cs typeface="Open Sans"/>
              <a:sym typeface="Open Sans"/>
            </a:endParaRPr>
          </a:p>
          <a:p>
            <a:pPr indent="-342900" lvl="1" marL="914400" marR="0" rtl="0" algn="l">
              <a:lnSpc>
                <a:spcPct val="100000"/>
              </a:lnSpc>
              <a:spcBef>
                <a:spcPts val="1000"/>
              </a:spcBef>
              <a:spcAft>
                <a:spcPts val="0"/>
              </a:spcAft>
              <a:buClr>
                <a:srgbClr val="252525"/>
              </a:buClr>
              <a:buSzPts val="1800"/>
              <a:buFont typeface="Open Sans"/>
              <a:buChar char="○"/>
            </a:pPr>
            <a:r>
              <a:rPr b="0" i="0" lang="en-GB" sz="1800" u="none" cap="none" strike="noStrike">
                <a:solidFill>
                  <a:srgbClr val="252525"/>
                </a:solidFill>
                <a:latin typeface="Open Sans"/>
                <a:ea typeface="Open Sans"/>
                <a:cs typeface="Open Sans"/>
                <a:sym typeface="Open Sans"/>
              </a:rPr>
              <a:t>What makes you say that?</a:t>
            </a:r>
            <a:endParaRPr b="0" i="0" sz="1800" u="none" cap="none" strike="noStrike">
              <a:solidFill>
                <a:srgbClr val="252525"/>
              </a:solidFill>
              <a:latin typeface="Open Sans"/>
              <a:ea typeface="Open Sans"/>
              <a:cs typeface="Open Sans"/>
              <a:sym typeface="Open Sans"/>
            </a:endParaRPr>
          </a:p>
          <a:p>
            <a:pPr indent="0" lvl="0" marL="0" marR="0" rtl="0" algn="ctr">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sp>
        <p:nvSpPr>
          <p:cNvPr id="210" name="Google Shape;210;p16"/>
          <p:cNvSpPr txBox="1"/>
          <p:nvPr>
            <p:ph type="title"/>
          </p:nvPr>
        </p:nvSpPr>
        <p:spPr>
          <a:xfrm>
            <a:off x="303500" y="132550"/>
            <a:ext cx="8951100" cy="47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Analyse </a:t>
            </a:r>
            <a:r>
              <a:rPr lang="en-GB" sz="2400">
                <a:solidFill>
                  <a:schemeClr val="lt1"/>
                </a:solidFill>
              </a:rPr>
              <a:t>Specific Choices People Made</a:t>
            </a:r>
            <a:endParaRPr sz="24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7"/>
          <p:cNvSpPr txBox="1"/>
          <p:nvPr/>
        </p:nvSpPr>
        <p:spPr>
          <a:xfrm>
            <a:off x="2965650" y="1077725"/>
            <a:ext cx="5985600" cy="3722400"/>
          </a:xfrm>
          <a:prstGeom prst="rect">
            <a:avLst/>
          </a:prstGeom>
          <a:noFill/>
          <a:ln cap="flat" cmpd="sng" w="38100">
            <a:solidFill>
              <a:srgbClr val="FF9E15"/>
            </a:solidFill>
            <a:prstDash val="solid"/>
            <a:round/>
            <a:headEnd len="sm" w="sm" type="none"/>
            <a:tailEnd len="sm" w="sm" type="none"/>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Take it in turns to summarise what your ‘expert group’ learnt and discussed. </a:t>
            </a:r>
            <a:endParaRPr b="0" i="0" sz="1800" u="none" cap="none" strike="noStrike">
              <a:solidFill>
                <a:srgbClr val="252525"/>
              </a:solidFill>
              <a:latin typeface="Open Sans"/>
              <a:ea typeface="Open Sans"/>
              <a:cs typeface="Open Sans"/>
              <a:sym typeface="Open Sans"/>
            </a:endParaRPr>
          </a:p>
          <a:p>
            <a:pPr indent="-342900" lvl="0" marL="457200" marR="0" rtl="0" algn="l">
              <a:lnSpc>
                <a:spcPct val="100000"/>
              </a:lnSpc>
              <a:spcBef>
                <a:spcPts val="100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Each student should speak for one minute uninterrupted as the other students listen. </a:t>
            </a:r>
            <a:endParaRPr b="0" i="0" sz="1800" u="none" cap="none" strike="noStrike">
              <a:solidFill>
                <a:srgbClr val="252525"/>
              </a:solidFill>
              <a:latin typeface="Open Sans"/>
              <a:ea typeface="Open Sans"/>
              <a:cs typeface="Open Sans"/>
              <a:sym typeface="Open Sans"/>
            </a:endParaRPr>
          </a:p>
          <a:p>
            <a:pPr indent="-342900" lvl="0" marL="457200" marR="0" rtl="0" algn="l">
              <a:lnSpc>
                <a:spcPct val="100000"/>
              </a:lnSpc>
              <a:spcBef>
                <a:spcPts val="100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Once a student has finished, have 10 seconds of silent reflection time. </a:t>
            </a:r>
            <a:endParaRPr b="0" i="0" sz="1800" u="none" cap="none" strike="noStrike">
              <a:solidFill>
                <a:srgbClr val="252525"/>
              </a:solidFill>
              <a:latin typeface="Open Sans"/>
              <a:ea typeface="Open Sans"/>
              <a:cs typeface="Open Sans"/>
              <a:sym typeface="Open Sans"/>
            </a:endParaRPr>
          </a:p>
          <a:p>
            <a:pPr indent="-342900" lvl="0" marL="457200" marR="0" rtl="0" algn="l">
              <a:lnSpc>
                <a:spcPct val="100000"/>
              </a:lnSpc>
              <a:spcBef>
                <a:spcPts val="100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Then repeat steps 2-3 until all students have shared.</a:t>
            </a:r>
            <a:endParaRPr b="0" i="0" sz="1800" u="none" cap="none" strike="noStrike">
              <a:solidFill>
                <a:srgbClr val="252525"/>
              </a:solidFill>
              <a:latin typeface="Open Sans"/>
              <a:ea typeface="Open Sans"/>
              <a:cs typeface="Open Sans"/>
              <a:sym typeface="Open Sans"/>
            </a:endParaRPr>
          </a:p>
          <a:p>
            <a:pPr indent="-342900" lvl="0" marL="457200" marR="0" rtl="0" algn="l">
              <a:lnSpc>
                <a:spcPct val="100000"/>
              </a:lnSpc>
              <a:spcBef>
                <a:spcPts val="100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Once all students have shared, have 3 minutes for an open discussion.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sp>
        <p:nvSpPr>
          <p:cNvPr id="216" name="Google Shape;216;p17"/>
          <p:cNvSpPr txBox="1"/>
          <p:nvPr/>
        </p:nvSpPr>
        <p:spPr>
          <a:xfrm>
            <a:off x="-27025" y="3404825"/>
            <a:ext cx="2930100" cy="139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252525"/>
                </a:solidFill>
                <a:latin typeface="Open Sans"/>
                <a:ea typeface="Open Sans"/>
                <a:cs typeface="Open Sans"/>
                <a:sym typeface="Open Sans"/>
              </a:rPr>
              <a:t>‘Teaching’ Group</a:t>
            </a:r>
            <a:endParaRPr b="1" i="0" sz="1800" u="none" cap="none" strike="noStrike">
              <a:solidFill>
                <a:srgbClr val="252525"/>
              </a:solidFill>
              <a:latin typeface="Open Sans"/>
              <a:ea typeface="Open Sans"/>
              <a:cs typeface="Open Sans"/>
              <a:sym typeface="Open Sans"/>
            </a:endParaRPr>
          </a:p>
          <a:p>
            <a:pPr indent="0" lvl="0" marL="0" marR="0" rtl="0" algn="ctr">
              <a:lnSpc>
                <a:spcPct val="100000"/>
              </a:lnSpc>
              <a:spcBef>
                <a:spcPts val="1000"/>
              </a:spcBef>
              <a:spcAft>
                <a:spcPts val="0"/>
              </a:spcAft>
              <a:buClr>
                <a:srgbClr val="000000"/>
              </a:buClr>
              <a:buSzPts val="1800"/>
              <a:buFont typeface="Arial"/>
              <a:buNone/>
            </a:pPr>
            <a:r>
              <a:rPr b="1" i="0" lang="en-GB" sz="1800" u="none" cap="none" strike="noStrike">
                <a:solidFill>
                  <a:srgbClr val="252525"/>
                </a:solidFill>
                <a:latin typeface="Open Sans"/>
                <a:ea typeface="Open Sans"/>
                <a:cs typeface="Open Sans"/>
                <a:sym typeface="Open Sans"/>
              </a:rPr>
              <a:t>Share what you learnt and discuss the questions. </a:t>
            </a:r>
            <a:endParaRPr b="1"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pic>
        <p:nvPicPr>
          <p:cNvPr id="217" name="Google Shape;217;p17"/>
          <p:cNvPicPr preferRelativeResize="0"/>
          <p:nvPr/>
        </p:nvPicPr>
        <p:blipFill rotWithShape="1">
          <a:blip r:embed="rId3">
            <a:alphaModFix/>
          </a:blip>
          <a:srcRect b="18113" l="0" r="0" t="0"/>
          <a:stretch/>
        </p:blipFill>
        <p:spPr>
          <a:xfrm>
            <a:off x="593225" y="1282448"/>
            <a:ext cx="1828800" cy="1828802"/>
          </a:xfrm>
          <a:prstGeom prst="rect">
            <a:avLst/>
          </a:prstGeom>
          <a:noFill/>
          <a:ln>
            <a:noFill/>
          </a:ln>
        </p:spPr>
      </p:pic>
      <p:sp>
        <p:nvSpPr>
          <p:cNvPr id="218" name="Google Shape;218;p17"/>
          <p:cNvSpPr txBox="1"/>
          <p:nvPr>
            <p:ph type="title"/>
          </p:nvPr>
        </p:nvSpPr>
        <p:spPr>
          <a:xfrm>
            <a:off x="303500" y="132550"/>
            <a:ext cx="8951100" cy="47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Analyse </a:t>
            </a:r>
            <a:r>
              <a:rPr lang="en-GB" sz="2400">
                <a:solidFill>
                  <a:schemeClr val="lt1"/>
                </a:solidFill>
              </a:rPr>
              <a:t>Specific Choices People Made</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8"/>
          <p:cNvSpPr txBox="1"/>
          <p:nvPr/>
        </p:nvSpPr>
        <p:spPr>
          <a:xfrm>
            <a:off x="2272700" y="1486925"/>
            <a:ext cx="6608700" cy="2659200"/>
          </a:xfrm>
          <a:prstGeom prst="rect">
            <a:avLst/>
          </a:prstGeom>
          <a:noFill/>
          <a:ln>
            <a:noFill/>
          </a:ln>
        </p:spPr>
        <p:txBody>
          <a:bodyPr anchorCtr="0" anchor="t" bIns="91425" lIns="91425" spcFirstLastPara="1" rIns="91425" wrap="square" tIns="91425">
            <a:noAutofit/>
          </a:bodyPr>
          <a:lstStyle/>
          <a:p>
            <a:pPr indent="-222250" lvl="0" marL="269999" marR="0" rtl="0" algn="l">
              <a:lnSpc>
                <a:spcPct val="100000"/>
              </a:lnSpc>
              <a:spcBef>
                <a:spcPts val="0"/>
              </a:spcBef>
              <a:spcAft>
                <a:spcPts val="0"/>
              </a:spcAft>
              <a:buClr>
                <a:srgbClr val="252525"/>
              </a:buClr>
              <a:buSzPts val="2000"/>
              <a:buFont typeface="Open Sans"/>
              <a:buAutoNum type="arabicPeriod"/>
            </a:pPr>
            <a:r>
              <a:rPr b="0" i="0" lang="en-GB" sz="2000" u="none" cap="none" strike="noStrike">
                <a:solidFill>
                  <a:srgbClr val="252525"/>
                </a:solidFill>
                <a:latin typeface="Open Sans"/>
                <a:ea typeface="Open Sans"/>
                <a:cs typeface="Open Sans"/>
                <a:sym typeface="Open Sans"/>
              </a:rPr>
              <a:t>When looking at these readings as a whole, what similarities and differences do you notice when considering the circumstances under which people chose to perpetuate violence, stand by, or take action? </a:t>
            </a:r>
            <a:endParaRPr b="0" i="0" sz="2000" u="none" cap="none" strike="noStrike">
              <a:solidFill>
                <a:srgbClr val="252525"/>
              </a:solidFill>
              <a:latin typeface="Open Sans"/>
              <a:ea typeface="Open Sans"/>
              <a:cs typeface="Open Sans"/>
              <a:sym typeface="Open Sans"/>
            </a:endParaRPr>
          </a:p>
          <a:p>
            <a:pPr indent="-222250" lvl="0" marL="269999" marR="0" rtl="0" algn="l">
              <a:lnSpc>
                <a:spcPct val="100000"/>
              </a:lnSpc>
              <a:spcBef>
                <a:spcPts val="1000"/>
              </a:spcBef>
              <a:spcAft>
                <a:spcPts val="0"/>
              </a:spcAft>
              <a:buClr>
                <a:srgbClr val="252525"/>
              </a:buClr>
              <a:buSzPts val="2000"/>
              <a:buFont typeface="Open Sans"/>
              <a:buAutoNum type="arabicPeriod"/>
            </a:pPr>
            <a:r>
              <a:rPr b="0" i="0" lang="en-GB" sz="2000" u="none" cap="none" strike="noStrike">
                <a:solidFill>
                  <a:srgbClr val="252525"/>
                </a:solidFill>
                <a:latin typeface="Open Sans"/>
                <a:ea typeface="Open Sans"/>
                <a:cs typeface="Open Sans"/>
                <a:sym typeface="Open Sans"/>
              </a:rPr>
              <a:t>What factors influenced their choices to act as perpetrators, bystanders, upstanders, or rescuers?</a:t>
            </a:r>
            <a:endParaRPr b="0" i="0" sz="20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5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sp>
        <p:nvSpPr>
          <p:cNvPr id="224" name="Google Shape;224;p18"/>
          <p:cNvSpPr txBox="1"/>
          <p:nvPr>
            <p:ph type="title"/>
          </p:nvPr>
        </p:nvSpPr>
        <p:spPr>
          <a:xfrm>
            <a:off x="0" y="123500"/>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Discuss </a:t>
            </a:r>
            <a:r>
              <a:rPr lang="en-GB" sz="2400">
                <a:solidFill>
                  <a:schemeClr val="lt1"/>
                </a:solidFill>
              </a:rPr>
              <a:t>The Range of Responses</a:t>
            </a:r>
            <a:endParaRPr sz="2400">
              <a:solidFill>
                <a:schemeClr val="lt1"/>
              </a:solidFill>
            </a:endParaRPr>
          </a:p>
          <a:p>
            <a:pPr indent="0" lvl="0" marL="0" rtl="0" algn="ctr">
              <a:lnSpc>
                <a:spcPct val="100000"/>
              </a:lnSpc>
              <a:spcBef>
                <a:spcPts val="0"/>
              </a:spcBef>
              <a:spcAft>
                <a:spcPts val="0"/>
              </a:spcAft>
              <a:buSzPts val="2800"/>
              <a:buNone/>
            </a:pPr>
            <a:r>
              <a:t/>
            </a:r>
            <a:endParaRPr sz="2400">
              <a:solidFill>
                <a:srgbClr val="CEDB28"/>
              </a:solidFill>
            </a:endParaRPr>
          </a:p>
        </p:txBody>
      </p:sp>
      <p:pic>
        <p:nvPicPr>
          <p:cNvPr id="225" name="Google Shape;225;p18"/>
          <p:cNvPicPr preferRelativeResize="0"/>
          <p:nvPr/>
        </p:nvPicPr>
        <p:blipFill rotWithShape="1">
          <a:blip r:embed="rId3">
            <a:alphaModFix/>
          </a:blip>
          <a:srcRect b="18573" l="0" r="0" t="0"/>
          <a:stretch/>
        </p:blipFill>
        <p:spPr>
          <a:xfrm>
            <a:off x="389825" y="1919975"/>
            <a:ext cx="1663574" cy="161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13" st="1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9"/>
          <p:cNvSpPr txBox="1"/>
          <p:nvPr/>
        </p:nvSpPr>
        <p:spPr>
          <a:xfrm>
            <a:off x="2153100" y="1561525"/>
            <a:ext cx="6698700" cy="3287700"/>
          </a:xfrm>
          <a:prstGeom prst="rect">
            <a:avLst/>
          </a:prstGeom>
          <a:noFill/>
          <a:ln>
            <a:noFill/>
          </a:ln>
        </p:spPr>
        <p:txBody>
          <a:bodyPr anchorCtr="0" anchor="t" bIns="91425" lIns="91425" spcFirstLastPara="1" rIns="91425" wrap="square" tIns="91425">
            <a:noAutofit/>
          </a:bodyPr>
          <a:lstStyle/>
          <a:p>
            <a:pPr indent="-209550" lvl="0" marL="269999" marR="0" rtl="0" algn="l">
              <a:lnSpc>
                <a:spcPct val="100000"/>
              </a:lnSpc>
              <a:spcBef>
                <a:spcPts val="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Describe what you thought about and what you felt while learning about people’s experiences and choices during the Holocaust. What did you learn about human behaviour? </a:t>
            </a:r>
            <a:endParaRPr b="0" i="0" sz="1800" u="none" cap="none" strike="noStrike">
              <a:solidFill>
                <a:srgbClr val="252525"/>
              </a:solidFill>
              <a:latin typeface="Open Sans"/>
              <a:ea typeface="Open Sans"/>
              <a:cs typeface="Open Sans"/>
              <a:sym typeface="Open Sans"/>
            </a:endParaRPr>
          </a:p>
          <a:p>
            <a:pPr indent="-342900" lvl="1" marL="914400" marR="0" rtl="0" algn="l">
              <a:lnSpc>
                <a:spcPct val="100000"/>
              </a:lnSpc>
              <a:spcBef>
                <a:spcPts val="1000"/>
              </a:spcBef>
              <a:spcAft>
                <a:spcPts val="0"/>
              </a:spcAft>
              <a:buClr>
                <a:srgbClr val="252525"/>
              </a:buClr>
              <a:buSzPts val="1800"/>
              <a:buFont typeface="Open Sans"/>
              <a:buChar char="○"/>
            </a:pPr>
            <a:r>
              <a:rPr b="0" i="0" lang="en-GB" sz="1800" u="none" cap="none" strike="noStrike">
                <a:solidFill>
                  <a:srgbClr val="252525"/>
                </a:solidFill>
                <a:latin typeface="Open Sans"/>
                <a:ea typeface="Open Sans"/>
                <a:cs typeface="Open Sans"/>
                <a:sym typeface="Open Sans"/>
              </a:rPr>
              <a:t>What did you learn about yourself?</a:t>
            </a:r>
            <a:endParaRPr b="0" i="0" sz="1800" u="none" cap="none" strike="noStrike">
              <a:solidFill>
                <a:srgbClr val="252525"/>
              </a:solidFill>
              <a:latin typeface="Open Sans"/>
              <a:ea typeface="Open Sans"/>
              <a:cs typeface="Open Sans"/>
              <a:sym typeface="Open Sans"/>
            </a:endParaRPr>
          </a:p>
          <a:p>
            <a:pPr indent="-209550" lvl="0" marL="269999" marR="0" rtl="0" algn="l">
              <a:lnSpc>
                <a:spcPct val="100000"/>
              </a:lnSpc>
              <a:spcBef>
                <a:spcPts val="100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What information, stories, ideas, or questions from your study of the Holocaust do you think are most important to share or for you to remember?</a:t>
            </a:r>
            <a:endParaRPr b="0" i="0" sz="1800" u="none" cap="none" strike="noStrike">
              <a:solidFill>
                <a:srgbClr val="252525"/>
              </a:solidFill>
              <a:latin typeface="Open Sans"/>
              <a:ea typeface="Open Sans"/>
              <a:cs typeface="Open Sans"/>
              <a:sym typeface="Open Sans"/>
            </a:endParaRPr>
          </a:p>
          <a:p>
            <a:pPr indent="-209550" lvl="0" marL="269999" marR="0" rtl="0" algn="l">
              <a:lnSpc>
                <a:spcPct val="100000"/>
              </a:lnSpc>
              <a:spcBef>
                <a:spcPts val="100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What questions about the Holocaust or individual and group choices during this time of crisis do you still have?</a:t>
            </a:r>
            <a:endParaRPr b="0" i="0" sz="18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2100"/>
              <a:buFont typeface="Arial"/>
              <a:buNone/>
            </a:pPr>
            <a:r>
              <a:t/>
            </a:r>
            <a:endParaRPr b="0" i="0" sz="21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1900"/>
              <a:buFont typeface="Arial"/>
              <a:buNone/>
            </a:pPr>
            <a:r>
              <a:t/>
            </a:r>
            <a:endParaRPr b="0" i="0" sz="19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5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sp>
        <p:nvSpPr>
          <p:cNvPr id="231" name="Google Shape;231;p19"/>
          <p:cNvSpPr txBox="1"/>
          <p:nvPr>
            <p:ph type="title"/>
          </p:nvPr>
        </p:nvSpPr>
        <p:spPr>
          <a:xfrm>
            <a:off x="152400" y="137125"/>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Reflect </a:t>
            </a:r>
            <a:r>
              <a:rPr lang="en-GB" sz="2400">
                <a:solidFill>
                  <a:schemeClr val="lt1"/>
                </a:solidFill>
              </a:rPr>
              <a:t>on The Holocaust</a:t>
            </a:r>
            <a:endParaRPr sz="2400">
              <a:solidFill>
                <a:schemeClr val="lt1"/>
              </a:solidFill>
            </a:endParaRPr>
          </a:p>
        </p:txBody>
      </p:sp>
      <p:sp>
        <p:nvSpPr>
          <p:cNvPr id="232" name="Google Shape;232;p19"/>
          <p:cNvSpPr txBox="1"/>
          <p:nvPr/>
        </p:nvSpPr>
        <p:spPr>
          <a:xfrm>
            <a:off x="837325" y="910325"/>
            <a:ext cx="7446000" cy="58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Clr>
                <a:srgbClr val="000000"/>
              </a:buClr>
              <a:buSzPts val="2000"/>
              <a:buFont typeface="Arial"/>
              <a:buNone/>
            </a:pPr>
            <a:r>
              <a:rPr b="1" i="0" lang="en-GB" sz="1900" u="none" cap="none" strike="noStrike">
                <a:solidFill>
                  <a:schemeClr val="dk1"/>
                </a:solidFill>
                <a:latin typeface="Open Sans"/>
                <a:ea typeface="Open Sans"/>
                <a:cs typeface="Open Sans"/>
                <a:sym typeface="Open Sans"/>
              </a:rPr>
              <a:t>Respond to one of the following prompts in your journal: </a:t>
            </a:r>
            <a:endParaRPr b="0" i="0" sz="1300" u="none" cap="none" strike="noStrike">
              <a:solidFill>
                <a:srgbClr val="000000"/>
              </a:solidFill>
              <a:latin typeface="Arial"/>
              <a:ea typeface="Arial"/>
              <a:cs typeface="Arial"/>
              <a:sym typeface="Arial"/>
            </a:endParaRPr>
          </a:p>
        </p:txBody>
      </p:sp>
      <p:pic>
        <p:nvPicPr>
          <p:cNvPr id="233" name="Google Shape;233;p19"/>
          <p:cNvPicPr preferRelativeResize="0"/>
          <p:nvPr/>
        </p:nvPicPr>
        <p:blipFill rotWithShape="1">
          <a:blip r:embed="rId3">
            <a:alphaModFix/>
          </a:blip>
          <a:srcRect b="0" l="0" r="0" t="0"/>
          <a:stretch/>
        </p:blipFill>
        <p:spPr>
          <a:xfrm>
            <a:off x="334725" y="2278450"/>
            <a:ext cx="1489451" cy="15013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xEl>
                                              <p:pRg end="14" st="1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txBox="1"/>
          <p:nvPr>
            <p:ph type="title"/>
          </p:nvPr>
        </p:nvSpPr>
        <p:spPr>
          <a:xfrm>
            <a:off x="0" y="417900"/>
            <a:ext cx="914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a:solidFill>
                  <a:srgbClr val="3C286B"/>
                </a:solidFill>
              </a:rPr>
              <a:t>Getting Started</a:t>
            </a:r>
            <a:endParaRPr>
              <a:solidFill>
                <a:srgbClr val="3C286B"/>
              </a:solidFill>
            </a:endParaRPr>
          </a:p>
        </p:txBody>
      </p:sp>
      <p:sp>
        <p:nvSpPr>
          <p:cNvPr id="100" name="Google Shape;100;p2"/>
          <p:cNvSpPr txBox="1"/>
          <p:nvPr/>
        </p:nvSpPr>
        <p:spPr>
          <a:xfrm>
            <a:off x="609600" y="1128325"/>
            <a:ext cx="8182200" cy="308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FFFFFF"/>
                </a:solidFill>
                <a:latin typeface="Open Sans"/>
                <a:ea typeface="Open Sans"/>
                <a:cs typeface="Open Sans"/>
                <a:sym typeface="Open Sans"/>
              </a:rPr>
              <a:t>This presentation accompanies</a:t>
            </a:r>
            <a:r>
              <a:rPr b="0" i="0" lang="en-GB" sz="1800" u="none" cap="none" strike="noStrike">
                <a:solidFill>
                  <a:srgbClr val="FFFFFF"/>
                </a:solidFill>
                <a:uFill>
                  <a:noFill/>
                </a:uFill>
                <a:latin typeface="Open Sans"/>
                <a:ea typeface="Open Sans"/>
                <a:cs typeface="Open Sans"/>
                <a:sym typeface="Open Sans"/>
                <a:hlinkClick r:id="rId3">
                  <a:extLst>
                    <a:ext uri="{A12FA001-AC4F-418D-AE19-62706E023703}">
                      <ahyp:hlinkClr val="tx"/>
                    </a:ext>
                  </a:extLst>
                </a:hlinkClick>
              </a:rPr>
              <a:t> </a:t>
            </a:r>
            <a:r>
              <a:rPr b="1" i="0" lang="en-GB" sz="1800" u="sng" cap="none" strike="noStrike">
                <a:solidFill>
                  <a:srgbClr val="FFFFFF"/>
                </a:solidFill>
                <a:latin typeface="Open Sans"/>
                <a:ea typeface="Open Sans"/>
                <a:cs typeface="Open Sans"/>
                <a:sym typeface="Open Sans"/>
                <a:hlinkClick r:id="rId4">
                  <a:extLst>
                    <a:ext uri="{A12FA001-AC4F-418D-AE19-62706E023703}">
                      <ahyp:hlinkClr val="tx"/>
                    </a:ext>
                  </a:extLst>
                </a:hlinkClick>
              </a:rPr>
              <a:t>Lesson 13: The Holocaust: The Range of Responses</a:t>
            </a:r>
            <a:r>
              <a:rPr b="1" i="0" lang="en-GB" sz="1800" u="none" cap="none" strike="noStrike">
                <a:solidFill>
                  <a:srgbClr val="FFFFFF"/>
                </a:solidFill>
                <a:latin typeface="Open Sans"/>
                <a:ea typeface="Open Sans"/>
                <a:cs typeface="Open Sans"/>
                <a:sym typeface="Open Sans"/>
              </a:rPr>
              <a:t> </a:t>
            </a:r>
            <a:r>
              <a:rPr b="0" i="0" lang="en-GB" sz="1800" u="none" cap="none" strike="noStrike">
                <a:solidFill>
                  <a:srgbClr val="FFFFFF"/>
                </a:solidFill>
                <a:latin typeface="Open Sans"/>
                <a:ea typeface="Open Sans"/>
                <a:cs typeface="Open Sans"/>
                <a:sym typeface="Open Sans"/>
              </a:rPr>
              <a:t>from </a:t>
            </a:r>
            <a:r>
              <a:rPr b="1" i="0" lang="en-GB" sz="1800" u="none" cap="none" strike="noStrike">
                <a:solidFill>
                  <a:srgbClr val="FFFFFF"/>
                </a:solidFill>
                <a:latin typeface="Open Sans"/>
                <a:ea typeface="Open Sans"/>
                <a:cs typeface="Open Sans"/>
                <a:sym typeface="Open Sans"/>
              </a:rPr>
              <a:t>Teaching Holocaust and Human Behaviour</a:t>
            </a:r>
            <a:r>
              <a:rPr b="0" i="0" lang="en-GB" sz="1800" u="none" cap="none" strike="noStrike">
                <a:solidFill>
                  <a:srgbClr val="FFFFFF"/>
                </a:solidFill>
                <a:latin typeface="Open Sans"/>
                <a:ea typeface="Open Sans"/>
                <a:cs typeface="Open Sans"/>
                <a:sym typeface="Open Sans"/>
              </a:rPr>
              <a:t>. It is important to read the lesson plan in order to understand its rationale and procedure, review the 'Notes to Teacher,' and access the materials needed to complete the lesson.</a:t>
            </a:r>
            <a:endParaRPr b="0" i="0" sz="18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chemeClr val="lt1"/>
                </a:solidFill>
                <a:latin typeface="Open Sans"/>
                <a:ea typeface="Open Sans"/>
                <a:cs typeface="Open Sans"/>
                <a:sym typeface="Open Sans"/>
              </a:rPr>
              <a:t>While you may need to modify this presentation to meet the needs of your students, please note that Facing History and Ourselves does not endorse any changes that alter the presentation's content or original layout.</a:t>
            </a:r>
            <a:endParaRPr b="0" i="0" sz="1800" u="none" cap="none" strike="noStrike">
              <a:solidFill>
                <a:schemeClr val="lt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0"/>
          <p:cNvSpPr txBox="1"/>
          <p:nvPr>
            <p:ph type="title"/>
          </p:nvPr>
        </p:nvSpPr>
        <p:spPr>
          <a:xfrm>
            <a:off x="311700" y="1317670"/>
            <a:ext cx="8520600" cy="768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3600"/>
              <a:t>Extensions</a:t>
            </a:r>
            <a:endParaRPr sz="36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1"/>
          <p:cNvSpPr txBox="1"/>
          <p:nvPr>
            <p:ph type="title"/>
          </p:nvPr>
        </p:nvSpPr>
        <p:spPr>
          <a:xfrm>
            <a:off x="146250" y="100200"/>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Examine </a:t>
            </a:r>
            <a:r>
              <a:rPr lang="en-GB" sz="2400">
                <a:solidFill>
                  <a:schemeClr val="lt1"/>
                </a:solidFill>
              </a:rPr>
              <a:t>Perpetrator Behaviour</a:t>
            </a:r>
            <a:endParaRPr sz="2400">
              <a:solidFill>
                <a:schemeClr val="lt1"/>
              </a:solidFill>
            </a:endParaRPr>
          </a:p>
        </p:txBody>
      </p:sp>
      <p:sp>
        <p:nvSpPr>
          <p:cNvPr id="244" name="Google Shape;244;p21"/>
          <p:cNvSpPr txBox="1"/>
          <p:nvPr/>
        </p:nvSpPr>
        <p:spPr>
          <a:xfrm>
            <a:off x="1456050" y="4434800"/>
            <a:ext cx="6231900" cy="48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Clr>
                <a:srgbClr val="000000"/>
              </a:buClr>
              <a:buSzPts val="2000"/>
              <a:buFont typeface="Arial"/>
              <a:buNone/>
            </a:pPr>
            <a:r>
              <a:rPr b="1" i="0" lang="en-GB" sz="2000" u="none" cap="none" strike="noStrike">
                <a:solidFill>
                  <a:srgbClr val="252525"/>
                </a:solidFill>
                <a:latin typeface="Open Sans"/>
                <a:ea typeface="Open Sans"/>
                <a:cs typeface="Open Sans"/>
                <a:sym typeface="Open Sans"/>
              </a:rPr>
              <a:t>Read </a:t>
            </a:r>
            <a:r>
              <a:rPr b="1" i="0" lang="en-GB" sz="2000" u="none" cap="none" strike="noStrike">
                <a:solidFill>
                  <a:schemeClr val="accent5"/>
                </a:solidFill>
                <a:latin typeface="Open Sans"/>
                <a:ea typeface="Open Sans"/>
                <a:cs typeface="Open Sans"/>
                <a:sym typeface="Open Sans"/>
              </a:rPr>
              <a:t>Reserve Police Battalion 101</a:t>
            </a:r>
            <a:endParaRPr b="1" i="0" sz="2000" u="none" cap="none" strike="noStrike">
              <a:solidFill>
                <a:schemeClr val="accent5"/>
              </a:solidFill>
              <a:latin typeface="Arial"/>
              <a:ea typeface="Arial"/>
              <a:cs typeface="Arial"/>
              <a:sym typeface="Arial"/>
            </a:endParaRPr>
          </a:p>
        </p:txBody>
      </p:sp>
      <p:pic>
        <p:nvPicPr>
          <p:cNvPr id="245" name="Google Shape;245;p21"/>
          <p:cNvPicPr preferRelativeResize="0"/>
          <p:nvPr/>
        </p:nvPicPr>
        <p:blipFill rotWithShape="1">
          <a:blip r:embed="rId3">
            <a:alphaModFix/>
          </a:blip>
          <a:srcRect b="0" l="0" r="0" t="0"/>
          <a:stretch/>
        </p:blipFill>
        <p:spPr>
          <a:xfrm>
            <a:off x="2947553" y="1070603"/>
            <a:ext cx="3248900" cy="3248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2"/>
          <p:cNvSpPr txBox="1"/>
          <p:nvPr>
            <p:ph type="title"/>
          </p:nvPr>
        </p:nvSpPr>
        <p:spPr>
          <a:xfrm>
            <a:off x="152400" y="100225"/>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Discuss </a:t>
            </a:r>
            <a:r>
              <a:rPr lang="en-GB" sz="2400">
                <a:solidFill>
                  <a:schemeClr val="lt1"/>
                </a:solidFill>
              </a:rPr>
              <a:t>‘Reserve Police Battalion 101’ </a:t>
            </a:r>
            <a:endParaRPr sz="2400">
              <a:solidFill>
                <a:schemeClr val="lt1"/>
              </a:solidFill>
            </a:endParaRPr>
          </a:p>
          <a:p>
            <a:pPr indent="0" lvl="0" marL="0" rtl="0" algn="ctr">
              <a:lnSpc>
                <a:spcPct val="100000"/>
              </a:lnSpc>
              <a:spcBef>
                <a:spcPts val="0"/>
              </a:spcBef>
              <a:spcAft>
                <a:spcPts val="0"/>
              </a:spcAft>
              <a:buSzPts val="2800"/>
              <a:buNone/>
            </a:pPr>
            <a:r>
              <a:t/>
            </a:r>
            <a:endParaRPr sz="2400">
              <a:solidFill>
                <a:srgbClr val="CEDB28"/>
              </a:solidFill>
            </a:endParaRPr>
          </a:p>
        </p:txBody>
      </p:sp>
      <p:sp>
        <p:nvSpPr>
          <p:cNvPr id="251" name="Google Shape;251;p22"/>
          <p:cNvSpPr txBox="1"/>
          <p:nvPr/>
        </p:nvSpPr>
        <p:spPr>
          <a:xfrm>
            <a:off x="1779300" y="1193500"/>
            <a:ext cx="7002600" cy="35433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Open Sans"/>
              <a:buAutoNum type="arabicPeriod"/>
            </a:pPr>
            <a:r>
              <a:rPr b="0" i="0" lang="en-GB" sz="1800" u="none" cap="none" strike="noStrike">
                <a:solidFill>
                  <a:srgbClr val="000000"/>
                </a:solidFill>
                <a:latin typeface="Open Sans"/>
                <a:ea typeface="Open Sans"/>
                <a:cs typeface="Open Sans"/>
                <a:sym typeface="Open Sans"/>
              </a:rPr>
              <a:t>What details in the text help you understand how Major Wilhelm Trapp felt about the killings? </a:t>
            </a:r>
            <a:endParaRPr b="0" i="0" sz="1800" u="none" cap="none" strike="noStrike">
              <a:solidFill>
                <a:srgbClr val="000000"/>
              </a:solidFill>
              <a:latin typeface="Open Sans"/>
              <a:ea typeface="Open Sans"/>
              <a:cs typeface="Open Sans"/>
              <a:sym typeface="Open Sans"/>
            </a:endParaRPr>
          </a:p>
          <a:p>
            <a:pPr indent="-342900" lvl="1" marL="914400" marR="0" rtl="0" algn="l">
              <a:lnSpc>
                <a:spcPct val="100000"/>
              </a:lnSpc>
              <a:spcBef>
                <a:spcPts val="500"/>
              </a:spcBef>
              <a:spcAft>
                <a:spcPts val="0"/>
              </a:spcAft>
              <a:buClr>
                <a:srgbClr val="000000"/>
              </a:buClr>
              <a:buSzPts val="1800"/>
              <a:buFont typeface="Open Sans"/>
              <a:buChar char="○"/>
            </a:pPr>
            <a:r>
              <a:rPr b="0" i="0" lang="en-GB" sz="1800" u="none" cap="none" strike="noStrike">
                <a:solidFill>
                  <a:srgbClr val="000000"/>
                </a:solidFill>
                <a:latin typeface="Open Sans"/>
                <a:ea typeface="Open Sans"/>
                <a:cs typeface="Open Sans"/>
                <a:sym typeface="Open Sans"/>
              </a:rPr>
              <a:t>What choices did Trapp make? </a:t>
            </a:r>
            <a:endParaRPr b="0" i="0" sz="1800" u="none" cap="none" strike="noStrike">
              <a:solidFill>
                <a:srgbClr val="000000"/>
              </a:solidFill>
              <a:latin typeface="Open Sans"/>
              <a:ea typeface="Open Sans"/>
              <a:cs typeface="Open Sans"/>
              <a:sym typeface="Open Sans"/>
            </a:endParaRPr>
          </a:p>
          <a:p>
            <a:pPr indent="-342900" lvl="1" marL="914400" marR="0" rtl="0" algn="l">
              <a:lnSpc>
                <a:spcPct val="100000"/>
              </a:lnSpc>
              <a:spcBef>
                <a:spcPts val="500"/>
              </a:spcBef>
              <a:spcAft>
                <a:spcPts val="0"/>
              </a:spcAft>
              <a:buClr>
                <a:srgbClr val="000000"/>
              </a:buClr>
              <a:buSzPts val="1800"/>
              <a:buFont typeface="Open Sans"/>
              <a:buChar char="○"/>
            </a:pPr>
            <a:r>
              <a:rPr b="0" i="0" lang="en-GB" sz="1800" u="none" cap="none" strike="noStrike">
                <a:solidFill>
                  <a:srgbClr val="000000"/>
                </a:solidFill>
                <a:latin typeface="Open Sans"/>
                <a:ea typeface="Open Sans"/>
                <a:cs typeface="Open Sans"/>
                <a:sym typeface="Open Sans"/>
              </a:rPr>
              <a:t>How do you explain his choices? </a:t>
            </a:r>
            <a:endParaRPr b="0" i="0" sz="1800" u="none" cap="none" strike="noStrike">
              <a:solidFill>
                <a:srgbClr val="000000"/>
              </a:solidFill>
              <a:latin typeface="Open Sans"/>
              <a:ea typeface="Open Sans"/>
              <a:cs typeface="Open Sans"/>
              <a:sym typeface="Open Sans"/>
            </a:endParaRPr>
          </a:p>
          <a:p>
            <a:pPr indent="-342900" lvl="0" marL="457200" marR="0" rtl="0" algn="l">
              <a:lnSpc>
                <a:spcPct val="100000"/>
              </a:lnSpc>
              <a:spcBef>
                <a:spcPts val="500"/>
              </a:spcBef>
              <a:spcAft>
                <a:spcPts val="0"/>
              </a:spcAft>
              <a:buClr>
                <a:srgbClr val="000000"/>
              </a:buClr>
              <a:buSzPts val="1800"/>
              <a:buFont typeface="Open Sans"/>
              <a:buAutoNum type="arabicPeriod"/>
            </a:pPr>
            <a:r>
              <a:rPr b="0" i="0" lang="en-GB" sz="1800" u="none" cap="none" strike="noStrike">
                <a:solidFill>
                  <a:srgbClr val="000000"/>
                </a:solidFill>
                <a:latin typeface="Open Sans"/>
                <a:ea typeface="Open Sans"/>
                <a:cs typeface="Open Sans"/>
                <a:sym typeface="Open Sans"/>
              </a:rPr>
              <a:t>What role did 'following orders' play in the choices made by Trapp’s men? </a:t>
            </a:r>
            <a:endParaRPr b="0" i="0" sz="1800" u="none" cap="none" strike="noStrike">
              <a:solidFill>
                <a:srgbClr val="000000"/>
              </a:solidFill>
              <a:latin typeface="Open Sans"/>
              <a:ea typeface="Open Sans"/>
              <a:cs typeface="Open Sans"/>
              <a:sym typeface="Open Sans"/>
            </a:endParaRPr>
          </a:p>
          <a:p>
            <a:pPr indent="-342900" lvl="1" marL="914400" marR="0" rtl="0" algn="l">
              <a:lnSpc>
                <a:spcPct val="100000"/>
              </a:lnSpc>
              <a:spcBef>
                <a:spcPts val="500"/>
              </a:spcBef>
              <a:spcAft>
                <a:spcPts val="0"/>
              </a:spcAft>
              <a:buClr>
                <a:srgbClr val="000000"/>
              </a:buClr>
              <a:buSzPts val="1800"/>
              <a:buFont typeface="Open Sans"/>
              <a:buChar char="○"/>
            </a:pPr>
            <a:r>
              <a:rPr b="0" i="0" lang="en-GB" sz="1800" u="none" cap="none" strike="noStrike">
                <a:solidFill>
                  <a:srgbClr val="000000"/>
                </a:solidFill>
                <a:latin typeface="Open Sans"/>
                <a:ea typeface="Open Sans"/>
                <a:cs typeface="Open Sans"/>
                <a:sym typeface="Open Sans"/>
              </a:rPr>
              <a:t>To what degree might conformity (the desire to fit in with a group’s attitudes, beliefs, or behavior) have played a role? </a:t>
            </a:r>
            <a:endParaRPr b="0" i="0" sz="1800" u="none" cap="none" strike="noStrike">
              <a:solidFill>
                <a:srgbClr val="000000"/>
              </a:solidFill>
              <a:latin typeface="Open Sans"/>
              <a:ea typeface="Open Sans"/>
              <a:cs typeface="Open Sans"/>
              <a:sym typeface="Open Sans"/>
            </a:endParaRPr>
          </a:p>
          <a:p>
            <a:pPr indent="-342900" lvl="1" marL="914400" marR="0" rtl="0" algn="l">
              <a:lnSpc>
                <a:spcPct val="100000"/>
              </a:lnSpc>
              <a:spcBef>
                <a:spcPts val="500"/>
              </a:spcBef>
              <a:spcAft>
                <a:spcPts val="0"/>
              </a:spcAft>
              <a:buClr>
                <a:srgbClr val="000000"/>
              </a:buClr>
              <a:buSzPts val="1800"/>
              <a:buFont typeface="Open Sans"/>
              <a:buChar char="○"/>
            </a:pPr>
            <a:r>
              <a:rPr b="0" i="0" lang="en-GB" sz="1800" u="none" cap="none" strike="noStrike">
                <a:solidFill>
                  <a:srgbClr val="000000"/>
                </a:solidFill>
                <a:latin typeface="Open Sans"/>
                <a:ea typeface="Open Sans"/>
                <a:cs typeface="Open Sans"/>
                <a:sym typeface="Open Sans"/>
              </a:rPr>
              <a:t>What other factors may have influenced their participation?</a:t>
            </a:r>
            <a:endParaRPr b="0"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500"/>
              </a:spcBef>
              <a:spcAft>
                <a:spcPts val="100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52" name="Google Shape;252;p22"/>
          <p:cNvPicPr preferRelativeResize="0"/>
          <p:nvPr/>
        </p:nvPicPr>
        <p:blipFill rotWithShape="1">
          <a:blip r:embed="rId3">
            <a:alphaModFix/>
          </a:blip>
          <a:srcRect b="18573" l="0" r="0" t="0"/>
          <a:stretch/>
        </p:blipFill>
        <p:spPr>
          <a:xfrm>
            <a:off x="194000" y="2200175"/>
            <a:ext cx="1415802" cy="13733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3"/>
          <p:cNvSpPr txBox="1"/>
          <p:nvPr/>
        </p:nvSpPr>
        <p:spPr>
          <a:xfrm>
            <a:off x="1540050" y="964900"/>
            <a:ext cx="7242000" cy="3843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Open Sans"/>
              <a:buAutoNum type="arabicPeriod" startAt="3"/>
            </a:pPr>
            <a:r>
              <a:rPr b="0" i="0" lang="en-GB" sz="1800" u="none" cap="none" strike="noStrike">
                <a:solidFill>
                  <a:srgbClr val="000000"/>
                </a:solidFill>
                <a:latin typeface="Open Sans"/>
                <a:ea typeface="Open Sans"/>
                <a:cs typeface="Open Sans"/>
                <a:sym typeface="Open Sans"/>
              </a:rPr>
              <a:t>Scholar Daniel Goldhagen examined this same story and reached a conclusion different from Browning’s. Goldhagen believes that antisemitism, rather than conformity, is a more convincing explanation for why so many men participated in the massacre at Jozefow. He argues that the men decided to kill when they could have opted out because they truly believed that killing Jews was the right thing to do; to Goldhagen, any explanation other than what he calls 'eliminationist antisemitism' is inadequate. </a:t>
            </a:r>
            <a:endParaRPr b="0" i="0" sz="1800" u="none" cap="none" strike="noStrike">
              <a:solidFill>
                <a:srgbClr val="000000"/>
              </a:solidFill>
              <a:latin typeface="Open Sans"/>
              <a:ea typeface="Open Sans"/>
              <a:cs typeface="Open Sans"/>
              <a:sym typeface="Open Sans"/>
            </a:endParaRPr>
          </a:p>
          <a:p>
            <a:pPr indent="-342900" lvl="1" marL="914400" marR="0" rtl="0" algn="l">
              <a:lnSpc>
                <a:spcPct val="100000"/>
              </a:lnSpc>
              <a:spcBef>
                <a:spcPts val="1000"/>
              </a:spcBef>
              <a:spcAft>
                <a:spcPts val="0"/>
              </a:spcAft>
              <a:buClr>
                <a:srgbClr val="000000"/>
              </a:buClr>
              <a:buSzPts val="1800"/>
              <a:buFont typeface="Open Sans"/>
              <a:buChar char="○"/>
            </a:pPr>
            <a:r>
              <a:rPr b="0" i="0" lang="en-GB" sz="1800" u="none" cap="none" strike="noStrike">
                <a:solidFill>
                  <a:srgbClr val="000000"/>
                </a:solidFill>
                <a:latin typeface="Open Sans"/>
                <a:ea typeface="Open Sans"/>
                <a:cs typeface="Open Sans"/>
                <a:sym typeface="Open Sans"/>
              </a:rPr>
              <a:t>Do you agree? </a:t>
            </a:r>
            <a:endParaRPr b="0" i="0" sz="1800" u="none" cap="none" strike="noStrike">
              <a:solidFill>
                <a:srgbClr val="000000"/>
              </a:solidFill>
              <a:latin typeface="Open Sans"/>
              <a:ea typeface="Open Sans"/>
              <a:cs typeface="Open Sans"/>
              <a:sym typeface="Open Sans"/>
            </a:endParaRPr>
          </a:p>
          <a:p>
            <a:pPr indent="-342900" lvl="1" marL="914400" marR="0" rtl="0" algn="l">
              <a:lnSpc>
                <a:spcPct val="100000"/>
              </a:lnSpc>
              <a:spcBef>
                <a:spcPts val="500"/>
              </a:spcBef>
              <a:spcAft>
                <a:spcPts val="0"/>
              </a:spcAft>
              <a:buClr>
                <a:srgbClr val="000000"/>
              </a:buClr>
              <a:buSzPts val="1800"/>
              <a:buFont typeface="Open Sans"/>
              <a:buChar char="○"/>
            </a:pPr>
            <a:r>
              <a:rPr b="0" i="0" lang="en-GB" sz="1800" u="none" cap="none" strike="noStrike">
                <a:solidFill>
                  <a:srgbClr val="000000"/>
                </a:solidFill>
                <a:latin typeface="Open Sans"/>
                <a:ea typeface="Open Sans"/>
                <a:cs typeface="Open Sans"/>
                <a:sym typeface="Open Sans"/>
              </a:rPr>
              <a:t>Is the desire to conform enough to explain why people would participate in such violence? </a:t>
            </a:r>
            <a:endParaRPr b="0" i="0" sz="1800" u="none" cap="none" strike="noStrike">
              <a:solidFill>
                <a:srgbClr val="000000"/>
              </a:solidFill>
              <a:latin typeface="Open Sans"/>
              <a:ea typeface="Open Sans"/>
              <a:cs typeface="Open Sans"/>
              <a:sym typeface="Open Sans"/>
            </a:endParaRPr>
          </a:p>
          <a:p>
            <a:pPr indent="-342900" lvl="1" marL="914400" marR="0" rtl="0" algn="l">
              <a:lnSpc>
                <a:spcPct val="100000"/>
              </a:lnSpc>
              <a:spcBef>
                <a:spcPts val="500"/>
              </a:spcBef>
              <a:spcAft>
                <a:spcPts val="0"/>
              </a:spcAft>
              <a:buClr>
                <a:srgbClr val="000000"/>
              </a:buClr>
              <a:buSzPts val="1800"/>
              <a:buFont typeface="Open Sans"/>
              <a:buChar char="○"/>
            </a:pPr>
            <a:r>
              <a:rPr b="0" i="0" lang="en-GB" sz="1800" u="none" cap="none" strike="noStrike">
                <a:solidFill>
                  <a:srgbClr val="000000"/>
                </a:solidFill>
                <a:latin typeface="Open Sans"/>
                <a:ea typeface="Open Sans"/>
                <a:cs typeface="Open Sans"/>
                <a:sym typeface="Open Sans"/>
              </a:rPr>
              <a:t>Or must they also feel hatred for their victims?</a:t>
            </a:r>
            <a:endParaRPr b="0"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1800"/>
              <a:buFont typeface="Arial"/>
              <a:buNone/>
            </a:pPr>
            <a:r>
              <a:t/>
            </a:r>
            <a:endParaRPr b="0"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500"/>
              </a:spcBef>
              <a:spcAft>
                <a:spcPts val="100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58" name="Google Shape;258;p23"/>
          <p:cNvPicPr preferRelativeResize="0"/>
          <p:nvPr/>
        </p:nvPicPr>
        <p:blipFill rotWithShape="1">
          <a:blip r:embed="rId3">
            <a:alphaModFix/>
          </a:blip>
          <a:srcRect b="18573" l="0" r="0" t="0"/>
          <a:stretch/>
        </p:blipFill>
        <p:spPr>
          <a:xfrm>
            <a:off x="194000" y="2200175"/>
            <a:ext cx="1415802" cy="1373348"/>
          </a:xfrm>
          <a:prstGeom prst="rect">
            <a:avLst/>
          </a:prstGeom>
          <a:noFill/>
          <a:ln>
            <a:noFill/>
          </a:ln>
        </p:spPr>
      </p:pic>
      <p:sp>
        <p:nvSpPr>
          <p:cNvPr id="259" name="Google Shape;259;p23"/>
          <p:cNvSpPr txBox="1"/>
          <p:nvPr>
            <p:ph type="title"/>
          </p:nvPr>
        </p:nvSpPr>
        <p:spPr>
          <a:xfrm>
            <a:off x="152400" y="100225"/>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Discuss </a:t>
            </a:r>
            <a:r>
              <a:rPr lang="en-GB" sz="2400">
                <a:solidFill>
                  <a:schemeClr val="lt1"/>
                </a:solidFill>
              </a:rPr>
              <a:t>‘Reserve Police Battalion 101’ </a:t>
            </a:r>
            <a:endParaRPr sz="2400">
              <a:solidFill>
                <a:schemeClr val="lt1"/>
              </a:solidFill>
            </a:endParaRPr>
          </a:p>
          <a:p>
            <a:pPr indent="0" lvl="0" marL="0" rtl="0" algn="ctr">
              <a:lnSpc>
                <a:spcPct val="100000"/>
              </a:lnSpc>
              <a:spcBef>
                <a:spcPts val="0"/>
              </a:spcBef>
              <a:spcAft>
                <a:spcPts val="0"/>
              </a:spcAft>
              <a:buSzPts val="2800"/>
              <a:buNone/>
            </a:pPr>
            <a:r>
              <a:t/>
            </a:r>
            <a:endParaRPr sz="2400">
              <a:solidFill>
                <a:srgbClr val="CEDB2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4"/>
          <p:cNvSpPr txBox="1"/>
          <p:nvPr/>
        </p:nvSpPr>
        <p:spPr>
          <a:xfrm>
            <a:off x="1609800" y="1799350"/>
            <a:ext cx="7461000" cy="2175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Open Sans"/>
              <a:buAutoNum type="arabicPeriod" startAt="4"/>
            </a:pPr>
            <a:r>
              <a:rPr b="0" i="0" lang="en-GB" sz="1800" u="none" cap="none" strike="noStrike">
                <a:solidFill>
                  <a:srgbClr val="000000"/>
                </a:solidFill>
                <a:latin typeface="Open Sans"/>
                <a:ea typeface="Open Sans"/>
                <a:cs typeface="Open Sans"/>
                <a:sym typeface="Open Sans"/>
              </a:rPr>
              <a:t>In what ways, according to Browning, were the experiences of Police Battalion 101 'untypical'? </a:t>
            </a:r>
            <a:endParaRPr b="0" i="0" sz="1800" u="none" cap="none" strike="noStrike">
              <a:solidFill>
                <a:srgbClr val="000000"/>
              </a:solidFill>
              <a:latin typeface="Open Sans"/>
              <a:ea typeface="Open Sans"/>
              <a:cs typeface="Open Sans"/>
              <a:sym typeface="Open Sans"/>
            </a:endParaRPr>
          </a:p>
          <a:p>
            <a:pPr indent="-342900" lvl="1" marL="914400" marR="0" rtl="0" algn="l">
              <a:lnSpc>
                <a:spcPct val="100000"/>
              </a:lnSpc>
              <a:spcBef>
                <a:spcPts val="1000"/>
              </a:spcBef>
              <a:spcAft>
                <a:spcPts val="0"/>
              </a:spcAft>
              <a:buClr>
                <a:srgbClr val="000000"/>
              </a:buClr>
              <a:buSzPts val="1800"/>
              <a:buFont typeface="Open Sans"/>
              <a:buChar char="○"/>
            </a:pPr>
            <a:r>
              <a:rPr b="0" i="0" lang="en-GB" sz="1800" u="none" cap="none" strike="noStrike">
                <a:solidFill>
                  <a:srgbClr val="000000"/>
                </a:solidFill>
                <a:latin typeface="Open Sans"/>
                <a:ea typeface="Open Sans"/>
                <a:cs typeface="Open Sans"/>
                <a:sym typeface="Open Sans"/>
              </a:rPr>
              <a:t>Despite the unusual nature of these events, how can they help us understand the larger history of the Holocaust? </a:t>
            </a:r>
            <a:endParaRPr b="0" i="0" sz="1800" u="none" cap="none" strike="noStrike">
              <a:solidFill>
                <a:srgbClr val="000000"/>
              </a:solidFill>
              <a:latin typeface="Open Sans"/>
              <a:ea typeface="Open Sans"/>
              <a:cs typeface="Open Sans"/>
              <a:sym typeface="Open Sans"/>
            </a:endParaRPr>
          </a:p>
          <a:p>
            <a:pPr indent="-342900" lvl="1" marL="914400" marR="0" rtl="0" algn="l">
              <a:lnSpc>
                <a:spcPct val="100000"/>
              </a:lnSpc>
              <a:spcBef>
                <a:spcPts val="500"/>
              </a:spcBef>
              <a:spcAft>
                <a:spcPts val="0"/>
              </a:spcAft>
              <a:buClr>
                <a:srgbClr val="000000"/>
              </a:buClr>
              <a:buSzPts val="1800"/>
              <a:buFont typeface="Open Sans"/>
              <a:buChar char="○"/>
            </a:pPr>
            <a:r>
              <a:rPr b="0" i="0" lang="en-GB" sz="1800" u="none" cap="none" strike="noStrike">
                <a:solidFill>
                  <a:srgbClr val="000000"/>
                </a:solidFill>
                <a:latin typeface="Open Sans"/>
                <a:ea typeface="Open Sans"/>
                <a:cs typeface="Open Sans"/>
                <a:sym typeface="Open Sans"/>
              </a:rPr>
              <a:t>How can the experiences and choices of these men help us understand human behaviour?</a:t>
            </a:r>
            <a:endParaRPr b="0"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500"/>
              </a:spcBef>
              <a:spcAft>
                <a:spcPts val="100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65" name="Google Shape;265;p24"/>
          <p:cNvPicPr preferRelativeResize="0"/>
          <p:nvPr/>
        </p:nvPicPr>
        <p:blipFill rotWithShape="1">
          <a:blip r:embed="rId3">
            <a:alphaModFix/>
          </a:blip>
          <a:srcRect b="18573" l="0" r="0" t="0"/>
          <a:stretch/>
        </p:blipFill>
        <p:spPr>
          <a:xfrm>
            <a:off x="194000" y="2200175"/>
            <a:ext cx="1415802" cy="1373348"/>
          </a:xfrm>
          <a:prstGeom prst="rect">
            <a:avLst/>
          </a:prstGeom>
          <a:noFill/>
          <a:ln>
            <a:noFill/>
          </a:ln>
        </p:spPr>
      </p:pic>
      <p:sp>
        <p:nvSpPr>
          <p:cNvPr id="266" name="Google Shape;266;p24"/>
          <p:cNvSpPr txBox="1"/>
          <p:nvPr>
            <p:ph type="title"/>
          </p:nvPr>
        </p:nvSpPr>
        <p:spPr>
          <a:xfrm>
            <a:off x="152400" y="100225"/>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Discuss </a:t>
            </a:r>
            <a:r>
              <a:rPr lang="en-GB" sz="2400">
                <a:solidFill>
                  <a:schemeClr val="lt1"/>
                </a:solidFill>
              </a:rPr>
              <a:t>‘Reserve Police Battalion 101’ </a:t>
            </a:r>
            <a:endParaRPr sz="2400">
              <a:solidFill>
                <a:schemeClr val="lt1"/>
              </a:solidFill>
            </a:endParaRPr>
          </a:p>
          <a:p>
            <a:pPr indent="0" lvl="0" marL="0" rtl="0" algn="ctr">
              <a:lnSpc>
                <a:spcPct val="100000"/>
              </a:lnSpc>
              <a:spcBef>
                <a:spcPts val="0"/>
              </a:spcBef>
              <a:spcAft>
                <a:spcPts val="0"/>
              </a:spcAft>
              <a:buSzPts val="2800"/>
              <a:buNone/>
            </a:pPr>
            <a:r>
              <a:t/>
            </a:r>
            <a:endParaRPr sz="2400">
              <a:solidFill>
                <a:srgbClr val="CEDB2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5"/>
          <p:cNvSpPr txBox="1"/>
          <p:nvPr/>
        </p:nvSpPr>
        <p:spPr>
          <a:xfrm>
            <a:off x="1540050" y="964900"/>
            <a:ext cx="7461000" cy="38439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rgbClr val="000000"/>
              </a:buClr>
              <a:buSzPts val="1700"/>
              <a:buFont typeface="Open Sans"/>
              <a:buAutoNum type="arabicPeriod" startAt="5"/>
            </a:pPr>
            <a:r>
              <a:rPr b="0" i="0" lang="en-GB" sz="1700" u="none" cap="none" strike="noStrike">
                <a:solidFill>
                  <a:srgbClr val="000000"/>
                </a:solidFill>
                <a:latin typeface="Open Sans"/>
                <a:ea typeface="Open Sans"/>
                <a:cs typeface="Open Sans"/>
                <a:sym typeface="Open Sans"/>
              </a:rPr>
              <a:t>Browning writes of the men who took part in the murders, 'A few who admitted that they had been given the choice and yet failed to opt out were quite blunt. One said that he had not wanted to be considered a coward by his comrades. Another—more aware of what truly required courage—said quite simply: ‘I was cowardly.’' </a:t>
            </a:r>
            <a:endParaRPr b="0" i="0" sz="1700" u="none" cap="none" strike="noStrike">
              <a:solidFill>
                <a:srgbClr val="000000"/>
              </a:solidFill>
              <a:latin typeface="Open Sans"/>
              <a:ea typeface="Open Sans"/>
              <a:cs typeface="Open Sans"/>
              <a:sym typeface="Open Sans"/>
            </a:endParaRPr>
          </a:p>
          <a:p>
            <a:pPr indent="-336550" lvl="1" marL="914400" marR="0" rtl="0" algn="l">
              <a:lnSpc>
                <a:spcPct val="100000"/>
              </a:lnSpc>
              <a:spcBef>
                <a:spcPts val="500"/>
              </a:spcBef>
              <a:spcAft>
                <a:spcPts val="0"/>
              </a:spcAft>
              <a:buClr>
                <a:srgbClr val="000000"/>
              </a:buClr>
              <a:buSzPts val="1700"/>
              <a:buFont typeface="Open Sans"/>
              <a:buChar char="○"/>
            </a:pPr>
            <a:r>
              <a:rPr b="0" i="0" lang="en-GB" sz="1700" u="none" cap="none" strike="noStrike">
                <a:solidFill>
                  <a:srgbClr val="000000"/>
                </a:solidFill>
                <a:latin typeface="Open Sans"/>
                <a:ea typeface="Open Sans"/>
                <a:cs typeface="Open Sans"/>
                <a:sym typeface="Open Sans"/>
              </a:rPr>
              <a:t>Why might some men have felt that their decision to participate was cowardly? </a:t>
            </a:r>
            <a:endParaRPr b="0" i="0" sz="1700" u="none" cap="none" strike="noStrike">
              <a:solidFill>
                <a:srgbClr val="000000"/>
              </a:solidFill>
              <a:latin typeface="Open Sans"/>
              <a:ea typeface="Open Sans"/>
              <a:cs typeface="Open Sans"/>
              <a:sym typeface="Open Sans"/>
            </a:endParaRPr>
          </a:p>
          <a:p>
            <a:pPr indent="-336550" lvl="1" marL="914400" marR="0" rtl="0" algn="l">
              <a:lnSpc>
                <a:spcPct val="100000"/>
              </a:lnSpc>
              <a:spcBef>
                <a:spcPts val="500"/>
              </a:spcBef>
              <a:spcAft>
                <a:spcPts val="0"/>
              </a:spcAft>
              <a:buClr>
                <a:srgbClr val="000000"/>
              </a:buClr>
              <a:buSzPts val="1700"/>
              <a:buFont typeface="Open Sans"/>
              <a:buChar char="○"/>
            </a:pPr>
            <a:r>
              <a:rPr b="0" i="0" lang="en-GB" sz="1700" u="none" cap="none" strike="noStrike">
                <a:solidFill>
                  <a:srgbClr val="000000"/>
                </a:solidFill>
                <a:latin typeface="Open Sans"/>
                <a:ea typeface="Open Sans"/>
                <a:cs typeface="Open Sans"/>
                <a:sym typeface="Open Sans"/>
              </a:rPr>
              <a:t>What is needed to make someone take an action that is different from the actions of the rest of a group?</a:t>
            </a:r>
            <a:endParaRPr b="0" i="0" sz="1700" u="none" cap="none" strike="noStrike">
              <a:solidFill>
                <a:srgbClr val="000000"/>
              </a:solidFill>
              <a:latin typeface="Open Sans"/>
              <a:ea typeface="Open Sans"/>
              <a:cs typeface="Open Sans"/>
              <a:sym typeface="Open Sans"/>
            </a:endParaRPr>
          </a:p>
          <a:p>
            <a:pPr indent="-336550" lvl="0" marL="457200" marR="0" rtl="0" algn="l">
              <a:lnSpc>
                <a:spcPct val="100000"/>
              </a:lnSpc>
              <a:spcBef>
                <a:spcPts val="500"/>
              </a:spcBef>
              <a:spcAft>
                <a:spcPts val="0"/>
              </a:spcAft>
              <a:buClr>
                <a:srgbClr val="000000"/>
              </a:buClr>
              <a:buSzPts val="1700"/>
              <a:buFont typeface="Open Sans"/>
              <a:buAutoNum type="arabicPeriod" startAt="5"/>
            </a:pPr>
            <a:r>
              <a:rPr b="0" i="0" lang="en-GB" sz="1700" u="none" cap="none" strike="noStrike">
                <a:solidFill>
                  <a:srgbClr val="000000"/>
                </a:solidFill>
                <a:latin typeface="Open Sans"/>
                <a:ea typeface="Open Sans"/>
                <a:cs typeface="Open Sans"/>
                <a:sym typeface="Open Sans"/>
              </a:rPr>
              <a:t>Is it important to know the motives of perpetrators such as the members of Police Battalion 101? </a:t>
            </a:r>
            <a:endParaRPr b="0" i="0" sz="1700" u="none" cap="none" strike="noStrike">
              <a:solidFill>
                <a:srgbClr val="000000"/>
              </a:solidFill>
              <a:latin typeface="Open Sans"/>
              <a:ea typeface="Open Sans"/>
              <a:cs typeface="Open Sans"/>
              <a:sym typeface="Open Sans"/>
            </a:endParaRPr>
          </a:p>
          <a:p>
            <a:pPr indent="-336550" lvl="1" marL="914400" marR="0" rtl="0" algn="l">
              <a:lnSpc>
                <a:spcPct val="100000"/>
              </a:lnSpc>
              <a:spcBef>
                <a:spcPts val="1000"/>
              </a:spcBef>
              <a:spcAft>
                <a:spcPts val="0"/>
              </a:spcAft>
              <a:buClr>
                <a:srgbClr val="000000"/>
              </a:buClr>
              <a:buSzPts val="1700"/>
              <a:buFont typeface="Open Sans"/>
              <a:buChar char="○"/>
            </a:pPr>
            <a:r>
              <a:rPr b="0" i="0" lang="en-GB" sz="1700" u="none" cap="none" strike="noStrike">
                <a:solidFill>
                  <a:srgbClr val="000000"/>
                </a:solidFill>
                <a:latin typeface="Open Sans"/>
                <a:ea typeface="Open Sans"/>
                <a:cs typeface="Open Sans"/>
                <a:sym typeface="Open Sans"/>
              </a:rPr>
              <a:t>Is it possible to fully understand their motives? </a:t>
            </a:r>
            <a:endParaRPr b="0" i="0" sz="1700" u="none" cap="none" strike="noStrike">
              <a:solidFill>
                <a:srgbClr val="000000"/>
              </a:solidFill>
              <a:latin typeface="Open Sans"/>
              <a:ea typeface="Open Sans"/>
              <a:cs typeface="Open Sans"/>
              <a:sym typeface="Open Sans"/>
            </a:endParaRPr>
          </a:p>
          <a:p>
            <a:pPr indent="-336550" lvl="1" marL="914400" marR="0" rtl="0" algn="l">
              <a:lnSpc>
                <a:spcPct val="100000"/>
              </a:lnSpc>
              <a:spcBef>
                <a:spcPts val="500"/>
              </a:spcBef>
              <a:spcAft>
                <a:spcPts val="0"/>
              </a:spcAft>
              <a:buClr>
                <a:srgbClr val="000000"/>
              </a:buClr>
              <a:buSzPts val="1700"/>
              <a:buFont typeface="Open Sans"/>
              <a:buChar char="○"/>
            </a:pPr>
            <a:r>
              <a:rPr b="0" i="0" lang="en-GB" sz="1700" u="none" cap="none" strike="noStrike">
                <a:solidFill>
                  <a:srgbClr val="000000"/>
                </a:solidFill>
                <a:latin typeface="Open Sans"/>
                <a:ea typeface="Open Sans"/>
                <a:cs typeface="Open Sans"/>
                <a:sym typeface="Open Sans"/>
              </a:rPr>
              <a:t>To what extent can we trust their own explanations years after the murders?</a:t>
            </a:r>
            <a:endParaRPr b="0" i="0" sz="17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500"/>
              </a:spcBef>
              <a:spcAft>
                <a:spcPts val="0"/>
              </a:spcAft>
              <a:buClr>
                <a:srgbClr val="000000"/>
              </a:buClr>
              <a:buSzPts val="1800"/>
              <a:buFont typeface="Arial"/>
              <a:buNone/>
            </a:pPr>
            <a:r>
              <a:t/>
            </a:r>
            <a:endParaRPr b="0"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1800"/>
              <a:buFont typeface="Arial"/>
              <a:buNone/>
            </a:pPr>
            <a:r>
              <a:t/>
            </a:r>
            <a:endParaRPr b="0"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500"/>
              </a:spcBef>
              <a:spcAft>
                <a:spcPts val="100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72" name="Google Shape;272;p25"/>
          <p:cNvPicPr preferRelativeResize="0"/>
          <p:nvPr/>
        </p:nvPicPr>
        <p:blipFill rotWithShape="1">
          <a:blip r:embed="rId3">
            <a:alphaModFix/>
          </a:blip>
          <a:srcRect b="18573" l="0" r="0" t="0"/>
          <a:stretch/>
        </p:blipFill>
        <p:spPr>
          <a:xfrm>
            <a:off x="194000" y="2200175"/>
            <a:ext cx="1415802" cy="1373348"/>
          </a:xfrm>
          <a:prstGeom prst="rect">
            <a:avLst/>
          </a:prstGeom>
          <a:noFill/>
          <a:ln>
            <a:noFill/>
          </a:ln>
        </p:spPr>
      </p:pic>
      <p:sp>
        <p:nvSpPr>
          <p:cNvPr id="273" name="Google Shape;273;p25"/>
          <p:cNvSpPr txBox="1"/>
          <p:nvPr>
            <p:ph type="title"/>
          </p:nvPr>
        </p:nvSpPr>
        <p:spPr>
          <a:xfrm>
            <a:off x="152400" y="100225"/>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Discuss </a:t>
            </a:r>
            <a:r>
              <a:rPr lang="en-GB" sz="2400">
                <a:solidFill>
                  <a:schemeClr val="lt1"/>
                </a:solidFill>
              </a:rPr>
              <a:t>‘Reserve Police Battalion 101’ </a:t>
            </a:r>
            <a:endParaRPr sz="2400">
              <a:solidFill>
                <a:schemeClr val="lt1"/>
              </a:solidFill>
            </a:endParaRPr>
          </a:p>
          <a:p>
            <a:pPr indent="0" lvl="0" marL="0" rtl="0" algn="ctr">
              <a:lnSpc>
                <a:spcPct val="100000"/>
              </a:lnSpc>
              <a:spcBef>
                <a:spcPts val="0"/>
              </a:spcBef>
              <a:spcAft>
                <a:spcPts val="0"/>
              </a:spcAft>
              <a:buSzPts val="2800"/>
              <a:buNone/>
            </a:pPr>
            <a:r>
              <a:t/>
            </a:r>
            <a:endParaRPr sz="2400">
              <a:solidFill>
                <a:srgbClr val="CEDB2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6"/>
          <p:cNvSpPr txBox="1"/>
          <p:nvPr>
            <p:ph type="title"/>
          </p:nvPr>
        </p:nvSpPr>
        <p:spPr>
          <a:xfrm>
            <a:off x="152400" y="75600"/>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chemeClr val="lt1"/>
                </a:solidFill>
              </a:rPr>
              <a:t>The Milgram Experiment</a:t>
            </a:r>
            <a:endParaRPr sz="2400">
              <a:solidFill>
                <a:schemeClr val="lt1"/>
              </a:solidFill>
            </a:endParaRPr>
          </a:p>
        </p:txBody>
      </p:sp>
      <p:sp>
        <p:nvSpPr>
          <p:cNvPr id="279" name="Google Shape;279;p26"/>
          <p:cNvSpPr txBox="1"/>
          <p:nvPr/>
        </p:nvSpPr>
        <p:spPr>
          <a:xfrm>
            <a:off x="1456050" y="4434800"/>
            <a:ext cx="6231900" cy="48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Clr>
                <a:srgbClr val="000000"/>
              </a:buClr>
              <a:buSzPts val="2000"/>
              <a:buFont typeface="Arial"/>
              <a:buNone/>
            </a:pPr>
            <a:r>
              <a:rPr b="1" i="0" lang="en-GB" sz="2000" u="none" cap="none" strike="noStrike">
                <a:solidFill>
                  <a:srgbClr val="252525"/>
                </a:solidFill>
                <a:latin typeface="Open Sans"/>
                <a:ea typeface="Open Sans"/>
                <a:cs typeface="Open Sans"/>
                <a:sym typeface="Open Sans"/>
              </a:rPr>
              <a:t>Read </a:t>
            </a:r>
            <a:r>
              <a:rPr b="1" i="0" lang="en-GB" sz="2000" u="none" cap="none" strike="noStrike">
                <a:solidFill>
                  <a:schemeClr val="accent5"/>
                </a:solidFill>
                <a:latin typeface="Open Sans"/>
                <a:ea typeface="Open Sans"/>
                <a:cs typeface="Open Sans"/>
                <a:sym typeface="Open Sans"/>
              </a:rPr>
              <a:t>A Matter of Obedience?</a:t>
            </a:r>
            <a:endParaRPr b="1" i="0" sz="2000" u="none" cap="none" strike="noStrike">
              <a:solidFill>
                <a:schemeClr val="accent5"/>
              </a:solidFill>
              <a:latin typeface="Arial"/>
              <a:ea typeface="Arial"/>
              <a:cs typeface="Arial"/>
              <a:sym typeface="Arial"/>
            </a:endParaRPr>
          </a:p>
        </p:txBody>
      </p:sp>
      <p:pic>
        <p:nvPicPr>
          <p:cNvPr id="280" name="Google Shape;280;p26"/>
          <p:cNvPicPr preferRelativeResize="0"/>
          <p:nvPr/>
        </p:nvPicPr>
        <p:blipFill rotWithShape="1">
          <a:blip r:embed="rId3">
            <a:alphaModFix/>
          </a:blip>
          <a:srcRect b="0" l="0" r="0" t="0"/>
          <a:stretch/>
        </p:blipFill>
        <p:spPr>
          <a:xfrm>
            <a:off x="2947553" y="1070603"/>
            <a:ext cx="3248900" cy="3248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7"/>
          <p:cNvSpPr txBox="1"/>
          <p:nvPr/>
        </p:nvSpPr>
        <p:spPr>
          <a:xfrm>
            <a:off x="1422600" y="4258525"/>
            <a:ext cx="6298800" cy="67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252525"/>
                </a:solidFill>
                <a:latin typeface="Open Sans"/>
                <a:ea typeface="Open Sans"/>
                <a:cs typeface="Open Sans"/>
                <a:sym typeface="Open Sans"/>
              </a:rPr>
              <a:t>Watch a clip from the film </a:t>
            </a:r>
            <a:r>
              <a:rPr b="1" i="0" lang="en-GB" sz="1800" u="none" cap="none" strike="noStrike">
                <a:solidFill>
                  <a:schemeClr val="accent5"/>
                </a:solidFill>
                <a:latin typeface="Open Sans"/>
                <a:ea typeface="Open Sans"/>
                <a:cs typeface="Open Sans"/>
                <a:sym typeface="Open Sans"/>
              </a:rPr>
              <a:t>Obedience: The Milgram Experiment</a:t>
            </a:r>
            <a:endParaRPr b="0" i="0" sz="1800" u="none" cap="none" strike="noStrike">
              <a:solidFill>
                <a:schemeClr val="accent5"/>
              </a:solidFill>
              <a:latin typeface="Arial"/>
              <a:ea typeface="Arial"/>
              <a:cs typeface="Arial"/>
              <a:sym typeface="Arial"/>
            </a:endParaRPr>
          </a:p>
        </p:txBody>
      </p:sp>
      <p:sp>
        <p:nvSpPr>
          <p:cNvPr id="286" name="Google Shape;286;p27"/>
          <p:cNvSpPr txBox="1"/>
          <p:nvPr>
            <p:ph type="title"/>
          </p:nvPr>
        </p:nvSpPr>
        <p:spPr>
          <a:xfrm>
            <a:off x="152400" y="75600"/>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chemeClr val="lt1"/>
                </a:solidFill>
              </a:rPr>
              <a:t>The Milgram Experiment</a:t>
            </a:r>
            <a:endParaRPr sz="2400">
              <a:solidFill>
                <a:schemeClr val="lt1"/>
              </a:solidFill>
            </a:endParaRPr>
          </a:p>
        </p:txBody>
      </p:sp>
      <p:pic>
        <p:nvPicPr>
          <p:cNvPr id="287" name="Google Shape;287;p27"/>
          <p:cNvPicPr preferRelativeResize="0"/>
          <p:nvPr/>
        </p:nvPicPr>
        <p:blipFill rotWithShape="1">
          <a:blip r:embed="rId3">
            <a:alphaModFix/>
          </a:blip>
          <a:srcRect b="0" l="0" r="0" t="0"/>
          <a:stretch/>
        </p:blipFill>
        <p:spPr>
          <a:xfrm>
            <a:off x="2407825" y="1304023"/>
            <a:ext cx="4328351" cy="27968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8"/>
          <p:cNvSpPr txBox="1"/>
          <p:nvPr/>
        </p:nvSpPr>
        <p:spPr>
          <a:xfrm>
            <a:off x="372900" y="4034675"/>
            <a:ext cx="8398200" cy="9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GB" sz="2100" u="none" cap="none" strike="noStrike">
                <a:solidFill>
                  <a:srgbClr val="000000"/>
                </a:solidFill>
                <a:latin typeface="Open Sans"/>
                <a:ea typeface="Open Sans"/>
                <a:cs typeface="Open Sans"/>
                <a:sym typeface="Open Sans"/>
              </a:rPr>
              <a:t>How did people make the choice to rescue?</a:t>
            </a:r>
            <a:endParaRPr b="1" i="0" sz="2100" u="none" cap="none" strike="noStrike">
              <a:solidFill>
                <a:srgbClr val="000000"/>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252525"/>
              </a:solidFill>
              <a:latin typeface="Open Sans"/>
              <a:ea typeface="Open Sans"/>
              <a:cs typeface="Open Sans"/>
              <a:sym typeface="Open Sans"/>
            </a:endParaRPr>
          </a:p>
        </p:txBody>
      </p:sp>
      <p:sp>
        <p:nvSpPr>
          <p:cNvPr id="293" name="Google Shape;293;p28"/>
          <p:cNvSpPr txBox="1"/>
          <p:nvPr>
            <p:ph type="title"/>
          </p:nvPr>
        </p:nvSpPr>
        <p:spPr>
          <a:xfrm>
            <a:off x="0" y="151800"/>
            <a:ext cx="9144000" cy="73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Reflect </a:t>
            </a:r>
            <a:r>
              <a:rPr lang="en-GB" sz="2400">
                <a:solidFill>
                  <a:schemeClr val="lt1"/>
                </a:solidFill>
              </a:rPr>
              <a:t>on ‘Rescue’</a:t>
            </a:r>
            <a:endParaRPr sz="2400">
              <a:solidFill>
                <a:schemeClr val="lt1"/>
              </a:solidFill>
            </a:endParaRPr>
          </a:p>
        </p:txBody>
      </p:sp>
      <p:pic>
        <p:nvPicPr>
          <p:cNvPr id="294" name="Google Shape;294;p28"/>
          <p:cNvPicPr preferRelativeResize="0"/>
          <p:nvPr/>
        </p:nvPicPr>
        <p:blipFill rotWithShape="1">
          <a:blip r:embed="rId3">
            <a:alphaModFix/>
          </a:blip>
          <a:srcRect b="0" l="0" r="0" t="0"/>
          <a:stretch/>
        </p:blipFill>
        <p:spPr>
          <a:xfrm>
            <a:off x="3341337" y="1341088"/>
            <a:ext cx="2461324" cy="2461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9"/>
          <p:cNvSpPr txBox="1"/>
          <p:nvPr/>
        </p:nvSpPr>
        <p:spPr>
          <a:xfrm>
            <a:off x="507475" y="1026175"/>
            <a:ext cx="8398200" cy="9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1" lang="en-GB" sz="2100" u="none" cap="none" strike="noStrike">
                <a:solidFill>
                  <a:srgbClr val="000000"/>
                </a:solidFill>
                <a:latin typeface="Open Sans"/>
                <a:ea typeface="Open Sans"/>
                <a:cs typeface="Open Sans"/>
                <a:sym typeface="Open Sans"/>
              </a:rPr>
              <a:t>'Goodness, like evil, often begins in small steps. Heroes evolve; they aren’t born.' </a:t>
            </a:r>
            <a:endParaRPr b="0" i="1" sz="2100" u="none" cap="none" strike="noStrike">
              <a:solidFill>
                <a:srgbClr val="000000"/>
              </a:solidFill>
              <a:latin typeface="Open Sans"/>
              <a:ea typeface="Open Sans"/>
              <a:cs typeface="Open Sans"/>
              <a:sym typeface="Open Sans"/>
            </a:endParaRPr>
          </a:p>
          <a:p>
            <a:pPr indent="0" lvl="0" marL="457200" marR="0" rtl="0" algn="r">
              <a:lnSpc>
                <a:spcPct val="100000"/>
              </a:lnSpc>
              <a:spcBef>
                <a:spcPts val="1000"/>
              </a:spcBef>
              <a:spcAft>
                <a:spcPts val="0"/>
              </a:spcAft>
              <a:buClr>
                <a:srgbClr val="000000"/>
              </a:buClr>
              <a:buSzPts val="2100"/>
              <a:buFont typeface="Arial"/>
              <a:buNone/>
            </a:pPr>
            <a:r>
              <a:rPr b="0" i="0" lang="en-GB" sz="2100" u="none" cap="none" strike="noStrike">
                <a:solidFill>
                  <a:srgbClr val="000000"/>
                </a:solidFill>
                <a:latin typeface="Open Sans"/>
                <a:ea typeface="Open Sans"/>
                <a:cs typeface="Open Sans"/>
                <a:sym typeface="Open Sans"/>
              </a:rPr>
              <a:t>Ervin Staub</a:t>
            </a:r>
            <a:endParaRPr b="0" i="0" sz="2100" u="none" cap="none" strike="noStrike">
              <a:solidFill>
                <a:srgbClr val="000000"/>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252525"/>
              </a:solidFill>
              <a:latin typeface="Open Sans"/>
              <a:ea typeface="Open Sans"/>
              <a:cs typeface="Open Sans"/>
              <a:sym typeface="Open Sans"/>
            </a:endParaRPr>
          </a:p>
        </p:txBody>
      </p:sp>
      <p:sp>
        <p:nvSpPr>
          <p:cNvPr id="300" name="Google Shape;300;p29"/>
          <p:cNvSpPr txBox="1"/>
          <p:nvPr>
            <p:ph type="title"/>
          </p:nvPr>
        </p:nvSpPr>
        <p:spPr>
          <a:xfrm>
            <a:off x="0" y="151800"/>
            <a:ext cx="9144000" cy="73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Reflect </a:t>
            </a:r>
            <a:r>
              <a:rPr lang="en-GB" sz="2400">
                <a:solidFill>
                  <a:schemeClr val="lt1"/>
                </a:solidFill>
              </a:rPr>
              <a:t>on ‘Rescue’</a:t>
            </a:r>
            <a:endParaRPr sz="2400">
              <a:solidFill>
                <a:schemeClr val="lt1"/>
              </a:solidFill>
            </a:endParaRPr>
          </a:p>
        </p:txBody>
      </p:sp>
      <p:pic>
        <p:nvPicPr>
          <p:cNvPr id="301" name="Google Shape;301;p29"/>
          <p:cNvPicPr preferRelativeResize="0"/>
          <p:nvPr/>
        </p:nvPicPr>
        <p:blipFill rotWithShape="1">
          <a:blip r:embed="rId3">
            <a:alphaModFix/>
          </a:blip>
          <a:srcRect b="0" l="0" r="0" t="0"/>
          <a:stretch/>
        </p:blipFill>
        <p:spPr>
          <a:xfrm>
            <a:off x="507472" y="2571747"/>
            <a:ext cx="1720377" cy="1720377"/>
          </a:xfrm>
          <a:prstGeom prst="rect">
            <a:avLst/>
          </a:prstGeom>
          <a:noFill/>
          <a:ln>
            <a:noFill/>
          </a:ln>
        </p:spPr>
      </p:pic>
      <p:sp>
        <p:nvSpPr>
          <p:cNvPr id="302" name="Google Shape;302;p29"/>
          <p:cNvSpPr txBox="1"/>
          <p:nvPr/>
        </p:nvSpPr>
        <p:spPr>
          <a:xfrm>
            <a:off x="2526900" y="2833888"/>
            <a:ext cx="6294900" cy="1196100"/>
          </a:xfrm>
          <a:prstGeom prst="rect">
            <a:avLst/>
          </a:prstGeom>
          <a:noFill/>
          <a:ln>
            <a:noFill/>
          </a:ln>
        </p:spPr>
        <p:txBody>
          <a:bodyPr anchorCtr="0" anchor="t" bIns="91425" lIns="91425" spcFirstLastPara="1" rIns="91425" wrap="square" tIns="91425">
            <a:noAutofit/>
          </a:bodyPr>
          <a:lstStyle/>
          <a:p>
            <a:pPr indent="-209550" lvl="0" marL="269999" marR="0" rtl="0" algn="l">
              <a:lnSpc>
                <a:spcPct val="100000"/>
              </a:lnSpc>
              <a:spcBef>
                <a:spcPts val="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What does Staub mean by this statement?</a:t>
            </a:r>
            <a:endParaRPr b="0" i="0" sz="1800" u="none" cap="none" strike="noStrike">
              <a:solidFill>
                <a:srgbClr val="252525"/>
              </a:solidFill>
              <a:latin typeface="Open Sans"/>
              <a:ea typeface="Open Sans"/>
              <a:cs typeface="Open Sans"/>
              <a:sym typeface="Open Sans"/>
            </a:endParaRPr>
          </a:p>
          <a:p>
            <a:pPr indent="-209550" lvl="0" marL="269999" marR="0" rtl="0" algn="l">
              <a:lnSpc>
                <a:spcPct val="100000"/>
              </a:lnSpc>
              <a:spcBef>
                <a:spcPts val="1000"/>
              </a:spcBef>
              <a:spcAft>
                <a:spcPts val="0"/>
              </a:spcAft>
              <a:buClr>
                <a:srgbClr val="252525"/>
              </a:buClr>
              <a:buSzPts val="1800"/>
              <a:buFont typeface="Open Sans"/>
              <a:buAutoNum type="arabicPeriod"/>
            </a:pPr>
            <a:r>
              <a:rPr b="0" i="0" lang="en-GB" sz="1800" u="none" cap="none" strike="noStrike">
                <a:solidFill>
                  <a:srgbClr val="252525"/>
                </a:solidFill>
                <a:latin typeface="Open Sans"/>
                <a:ea typeface="Open Sans"/>
                <a:cs typeface="Open Sans"/>
                <a:sym typeface="Open Sans"/>
              </a:rPr>
              <a:t>Do you agree or disagree with its sentiment? Explain your view.</a:t>
            </a:r>
            <a:endParaRPr b="0" i="0" sz="18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2100"/>
              <a:buFont typeface="Arial"/>
              <a:buNone/>
            </a:pPr>
            <a:r>
              <a:t/>
            </a:r>
            <a:endParaRPr b="0" i="0" sz="21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1900"/>
              <a:buFont typeface="Arial"/>
              <a:buNone/>
            </a:pPr>
            <a:r>
              <a:t/>
            </a:r>
            <a:endParaRPr b="0" i="0" sz="19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5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type="title"/>
          </p:nvPr>
        </p:nvSpPr>
        <p:spPr>
          <a:xfrm>
            <a:off x="351650" y="799590"/>
            <a:ext cx="8520600" cy="1473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3600"/>
              <a:t>Lesson</a:t>
            </a:r>
            <a:r>
              <a:rPr lang="en-GB" sz="3600">
                <a:solidFill>
                  <a:srgbClr val="FFFFFF"/>
                </a:solidFill>
              </a:rPr>
              <a:t> </a:t>
            </a:r>
            <a:r>
              <a:rPr lang="en-GB" sz="3600"/>
              <a:t>13</a:t>
            </a:r>
            <a:r>
              <a:rPr lang="en-GB" sz="3600">
                <a:solidFill>
                  <a:srgbClr val="FFFFFF"/>
                </a:solidFill>
              </a:rPr>
              <a:t> </a:t>
            </a:r>
            <a:endParaRPr sz="3600">
              <a:solidFill>
                <a:srgbClr val="FFFFFF"/>
              </a:solidFill>
            </a:endParaRPr>
          </a:p>
          <a:p>
            <a:pPr indent="0" lvl="0" marL="0" rtl="0" algn="ctr">
              <a:lnSpc>
                <a:spcPct val="100000"/>
              </a:lnSpc>
              <a:spcBef>
                <a:spcPts val="0"/>
              </a:spcBef>
              <a:spcAft>
                <a:spcPts val="0"/>
              </a:spcAft>
              <a:buSzPts val="2800"/>
              <a:buNone/>
            </a:pPr>
            <a:r>
              <a:rPr lang="en-GB" sz="3600"/>
              <a:t>The Holocaust: The Range of Responses</a:t>
            </a:r>
            <a:endParaRPr sz="3600">
              <a:solidFill>
                <a:srgbClr val="FFFFFF"/>
              </a:solidFill>
            </a:endParaRPr>
          </a:p>
        </p:txBody>
      </p:sp>
      <p:sp>
        <p:nvSpPr>
          <p:cNvPr id="106" name="Google Shape;106;p3"/>
          <p:cNvSpPr txBox="1"/>
          <p:nvPr>
            <p:ph idx="1" type="subTitle"/>
          </p:nvPr>
        </p:nvSpPr>
        <p:spPr>
          <a:xfrm>
            <a:off x="2073500" y="3922596"/>
            <a:ext cx="5076900" cy="51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en-GB" sz="1800">
                <a:solidFill>
                  <a:srgbClr val="3C286B"/>
                </a:solidFill>
              </a:rPr>
              <a:t>Holocaust and Human Behaviour</a:t>
            </a:r>
            <a:endParaRPr b="1" i="1" sz="1800">
              <a:solidFill>
                <a:srgbClr val="3C286B"/>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0"/>
          <p:cNvSpPr txBox="1"/>
          <p:nvPr/>
        </p:nvSpPr>
        <p:spPr>
          <a:xfrm>
            <a:off x="372900" y="3797825"/>
            <a:ext cx="8398200" cy="114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GB" sz="2100" u="none" cap="none" strike="noStrike">
                <a:solidFill>
                  <a:srgbClr val="000000"/>
                </a:solidFill>
                <a:latin typeface="Open Sans"/>
                <a:ea typeface="Open Sans"/>
                <a:cs typeface="Open Sans"/>
                <a:sym typeface="Open Sans"/>
              </a:rPr>
              <a:t>As you watch the video, consider the qualities and motivations that enable one to be a rescuer and look for evidence to support Staub’s statement.</a:t>
            </a:r>
            <a:endParaRPr b="1" i="0" sz="2100" u="none" cap="none" strike="noStrike">
              <a:solidFill>
                <a:srgbClr val="000000"/>
              </a:solidFill>
              <a:latin typeface="Open Sans"/>
              <a:ea typeface="Open Sans"/>
              <a:cs typeface="Open Sans"/>
              <a:sym typeface="Open Sans"/>
            </a:endParaRPr>
          </a:p>
          <a:p>
            <a:pPr indent="0" lvl="0" marL="457200" marR="0" rtl="0" algn="r">
              <a:lnSpc>
                <a:spcPct val="100000"/>
              </a:lnSpc>
              <a:spcBef>
                <a:spcPts val="1000"/>
              </a:spcBef>
              <a:spcAft>
                <a:spcPts val="0"/>
              </a:spcAft>
              <a:buClr>
                <a:srgbClr val="000000"/>
              </a:buClr>
              <a:buSzPts val="2100"/>
              <a:buFont typeface="Arial"/>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20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252525"/>
              </a:solidFill>
              <a:latin typeface="Open Sans"/>
              <a:ea typeface="Open Sans"/>
              <a:cs typeface="Open Sans"/>
              <a:sym typeface="Open Sans"/>
            </a:endParaRPr>
          </a:p>
        </p:txBody>
      </p:sp>
      <p:sp>
        <p:nvSpPr>
          <p:cNvPr id="308" name="Google Shape;308;p30"/>
          <p:cNvSpPr txBox="1"/>
          <p:nvPr>
            <p:ph type="title"/>
          </p:nvPr>
        </p:nvSpPr>
        <p:spPr>
          <a:xfrm>
            <a:off x="0" y="151800"/>
            <a:ext cx="9144000" cy="73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Reflect </a:t>
            </a:r>
            <a:r>
              <a:rPr lang="en-GB" sz="2400">
                <a:solidFill>
                  <a:schemeClr val="lt1"/>
                </a:solidFill>
              </a:rPr>
              <a:t>on ‘Rescue’</a:t>
            </a:r>
            <a:endParaRPr sz="2400">
              <a:solidFill>
                <a:schemeClr val="lt1"/>
              </a:solidFill>
            </a:endParaRPr>
          </a:p>
        </p:txBody>
      </p:sp>
      <p:sp>
        <p:nvSpPr>
          <p:cNvPr id="309" name="Google Shape;309;p30"/>
          <p:cNvSpPr/>
          <p:nvPr/>
        </p:nvSpPr>
        <p:spPr>
          <a:xfrm>
            <a:off x="3555300" y="1465300"/>
            <a:ext cx="2051700" cy="1967100"/>
          </a:xfrm>
          <a:prstGeom prst="ellipse">
            <a:avLst/>
          </a:prstGeom>
          <a:solidFill>
            <a:srgbClr val="00BCD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30"/>
          <p:cNvSpPr/>
          <p:nvPr/>
        </p:nvSpPr>
        <p:spPr>
          <a:xfrm rot="5400000">
            <a:off x="4321150" y="2052550"/>
            <a:ext cx="837300" cy="7926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nvSpPr>
        <p:spPr>
          <a:xfrm>
            <a:off x="790950" y="558200"/>
            <a:ext cx="7562100" cy="64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GB" sz="3000" cap="none" strike="noStrike">
                <a:solidFill>
                  <a:srgbClr val="3C286B"/>
                </a:solidFill>
                <a:latin typeface="Montserrat"/>
                <a:ea typeface="Montserrat"/>
                <a:cs typeface="Montserrat"/>
                <a:sym typeface="Montserrat"/>
              </a:rPr>
              <a:t>Essential Question</a:t>
            </a:r>
            <a:endParaRPr b="1" i="0" sz="3000" cap="none" strike="noStrike">
              <a:solidFill>
                <a:srgbClr val="3C286B"/>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i="0" sz="3000" cap="none" strike="noStrike">
              <a:solidFill>
                <a:srgbClr val="3C286B"/>
              </a:solidFill>
              <a:latin typeface="Montserrat"/>
              <a:ea typeface="Montserrat"/>
              <a:cs typeface="Montserrat"/>
              <a:sym typeface="Montserrat"/>
            </a:endParaRPr>
          </a:p>
        </p:txBody>
      </p:sp>
      <p:sp>
        <p:nvSpPr>
          <p:cNvPr id="112" name="Google Shape;112;p4"/>
          <p:cNvSpPr txBox="1"/>
          <p:nvPr/>
        </p:nvSpPr>
        <p:spPr>
          <a:xfrm>
            <a:off x="790950" y="1383075"/>
            <a:ext cx="7562100" cy="25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GB" sz="3000" u="none" cap="none" strike="noStrike">
                <a:solidFill>
                  <a:srgbClr val="FFFFFF"/>
                </a:solidFill>
                <a:latin typeface="Open Sans"/>
                <a:ea typeface="Open Sans"/>
                <a:cs typeface="Open Sans"/>
                <a:sym typeface="Open Sans"/>
              </a:rPr>
              <a:t>What does learning about the choices people made during the Weimar Republic, the rise of the Nazi Party, and the Holocaust teach us about the power and impact of our choices today?</a:t>
            </a:r>
            <a:endParaRPr b="0" i="0" sz="3000" u="none" cap="none" strike="noStrike">
              <a:solidFill>
                <a:srgbClr val="FFFFFF"/>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5"/>
          <p:cNvSpPr txBox="1"/>
          <p:nvPr/>
        </p:nvSpPr>
        <p:spPr>
          <a:xfrm>
            <a:off x="681075" y="825700"/>
            <a:ext cx="7562100" cy="64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GB" sz="3000" u="none" cap="none" strike="noStrike">
                <a:solidFill>
                  <a:srgbClr val="3C286B"/>
                </a:solidFill>
                <a:latin typeface="Montserrat"/>
                <a:ea typeface="Montserrat"/>
                <a:cs typeface="Montserrat"/>
                <a:sym typeface="Montserrat"/>
              </a:rPr>
              <a:t>Guiding Questions</a:t>
            </a:r>
            <a:endParaRPr b="1" i="0" sz="3000" u="none" cap="none" strike="noStrike">
              <a:solidFill>
                <a:srgbClr val="3C286B"/>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3C286B"/>
              </a:solidFill>
              <a:latin typeface="Montserrat"/>
              <a:ea typeface="Montserrat"/>
              <a:cs typeface="Montserrat"/>
              <a:sym typeface="Montserrat"/>
            </a:endParaRPr>
          </a:p>
        </p:txBody>
      </p:sp>
      <p:sp>
        <p:nvSpPr>
          <p:cNvPr id="118" name="Google Shape;118;p5"/>
          <p:cNvSpPr txBox="1"/>
          <p:nvPr/>
        </p:nvSpPr>
        <p:spPr>
          <a:xfrm>
            <a:off x="403700" y="1609050"/>
            <a:ext cx="8373300" cy="1419900"/>
          </a:xfrm>
          <a:prstGeom prst="rect">
            <a:avLst/>
          </a:prstGeom>
          <a:noFill/>
          <a:ln>
            <a:noFill/>
          </a:ln>
        </p:spPr>
        <p:txBody>
          <a:bodyPr anchorCtr="0" anchor="t" bIns="91425" lIns="91425" spcFirstLastPara="1" rIns="91425" wrap="square" tIns="91425">
            <a:noAutofit/>
          </a:bodyPr>
          <a:lstStyle/>
          <a:p>
            <a:pPr indent="-374650" lvl="0" marL="457200" marR="0" rtl="0" algn="l">
              <a:lnSpc>
                <a:spcPct val="100000"/>
              </a:lnSpc>
              <a:spcBef>
                <a:spcPts val="0"/>
              </a:spcBef>
              <a:spcAft>
                <a:spcPts val="0"/>
              </a:spcAft>
              <a:buClr>
                <a:srgbClr val="FFFFFF"/>
              </a:buClr>
              <a:buSzPts val="2300"/>
              <a:buFont typeface="Open Sans"/>
              <a:buChar char="●"/>
            </a:pPr>
            <a:r>
              <a:rPr b="0" i="0" lang="en-GB" sz="2300" u="none" cap="none" strike="noStrike">
                <a:solidFill>
                  <a:srgbClr val="FFFFFF"/>
                </a:solidFill>
                <a:latin typeface="Open Sans"/>
                <a:ea typeface="Open Sans"/>
                <a:cs typeface="Open Sans"/>
                <a:sym typeface="Open Sans"/>
              </a:rPr>
              <a:t>What choices did individuals, groups, and nations make in response to the events of the Holocaust? </a:t>
            </a:r>
            <a:endParaRPr b="0" i="0" sz="2300" u="none" cap="none" strike="noStrike">
              <a:solidFill>
                <a:srgbClr val="FFFFFF"/>
              </a:solidFill>
              <a:latin typeface="Open Sans"/>
              <a:ea typeface="Open Sans"/>
              <a:cs typeface="Open Sans"/>
              <a:sym typeface="Open Sans"/>
            </a:endParaRPr>
          </a:p>
          <a:p>
            <a:pPr indent="-374650" lvl="0" marL="457200" marR="0" rtl="0" algn="l">
              <a:lnSpc>
                <a:spcPct val="100000"/>
              </a:lnSpc>
              <a:spcBef>
                <a:spcPts val="1000"/>
              </a:spcBef>
              <a:spcAft>
                <a:spcPts val="0"/>
              </a:spcAft>
              <a:buClr>
                <a:srgbClr val="FFFFFF"/>
              </a:buClr>
              <a:buSzPts val="2300"/>
              <a:buFont typeface="Open Sans"/>
              <a:buChar char="●"/>
            </a:pPr>
            <a:r>
              <a:rPr b="0" i="0" lang="en-GB" sz="2300" u="none" cap="none" strike="noStrike">
                <a:solidFill>
                  <a:srgbClr val="FFFFFF"/>
                </a:solidFill>
                <a:latin typeface="Open Sans"/>
                <a:ea typeface="Open Sans"/>
                <a:cs typeface="Open Sans"/>
                <a:sym typeface="Open Sans"/>
              </a:rPr>
              <a:t>What factors influenced their choices to act as perpetrators, bystanders, upstanders, or rescuers?</a:t>
            </a:r>
            <a:endParaRPr b="0" i="0" sz="2300" u="none" cap="none" strike="noStrike">
              <a:solidFill>
                <a:srgbClr val="FFFFFF"/>
              </a:solidFill>
              <a:latin typeface="Open Sans"/>
              <a:ea typeface="Open Sans"/>
              <a:cs typeface="Open Sans"/>
              <a:sym typeface="Open Sans"/>
            </a:endParaRPr>
          </a:p>
          <a:p>
            <a:pPr indent="0" lvl="0" marL="0" marR="0" rtl="0" algn="ctr">
              <a:lnSpc>
                <a:spcPct val="100000"/>
              </a:lnSpc>
              <a:spcBef>
                <a:spcPts val="1000"/>
              </a:spcBef>
              <a:spcAft>
                <a:spcPts val="0"/>
              </a:spcAft>
              <a:buClr>
                <a:srgbClr val="000000"/>
              </a:buClr>
              <a:buSzPts val="2300"/>
              <a:buFont typeface="Arial"/>
              <a:buNone/>
            </a:pPr>
            <a:r>
              <a:t/>
            </a:r>
            <a:endParaRPr b="0" i="0" sz="2300" u="none" cap="none" strike="noStrike">
              <a:solidFill>
                <a:srgbClr val="FFFFFF"/>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rgbClr val="FFFFFF"/>
              </a:solidFill>
              <a:latin typeface="Open Sans"/>
              <a:ea typeface="Open Sans"/>
              <a:cs typeface="Open Sans"/>
              <a:sym typeface="Open Sans"/>
            </a:endParaRPr>
          </a:p>
          <a:p>
            <a:pPr indent="0" lvl="0" marL="457200" marR="0" rtl="0" algn="ctr">
              <a:lnSpc>
                <a:spcPct val="100000"/>
              </a:lnSpc>
              <a:spcBef>
                <a:spcPts val="1000"/>
              </a:spcBef>
              <a:spcAft>
                <a:spcPts val="0"/>
              </a:spcAft>
              <a:buClr>
                <a:srgbClr val="000000"/>
              </a:buClr>
              <a:buSzPts val="2000"/>
              <a:buFont typeface="Arial"/>
              <a:buNone/>
            </a:pPr>
            <a:r>
              <a:t/>
            </a:r>
            <a:endParaRPr b="0" i="0" sz="2000" u="none" cap="none" strike="noStrike">
              <a:solidFill>
                <a:srgbClr val="FFFFFF"/>
              </a:solidFill>
              <a:latin typeface="Open Sans"/>
              <a:ea typeface="Open Sans"/>
              <a:cs typeface="Open Sans"/>
              <a:sym typeface="Open Sans"/>
            </a:endParaRPr>
          </a:p>
          <a:p>
            <a:pPr indent="0" lvl="0" marL="45720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FFFFFF"/>
              </a:solidFill>
              <a:latin typeface="Open Sans"/>
              <a:ea typeface="Open Sans"/>
              <a:cs typeface="Open Sans"/>
              <a:sym typeface="Open Sans"/>
            </a:endParaRPr>
          </a:p>
          <a:p>
            <a:pPr indent="0" lvl="0" marL="45720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FFFFFF"/>
              </a:solidFill>
              <a:latin typeface="Open Sans"/>
              <a:ea typeface="Open Sans"/>
              <a:cs typeface="Open Sans"/>
              <a:sym typeface="Open Sans"/>
            </a:endParaRPr>
          </a:p>
          <a:p>
            <a:pPr indent="0" lvl="0" marL="457200" marR="0" rtl="0" algn="l">
              <a:lnSpc>
                <a:spcPct val="100000"/>
              </a:lnSpc>
              <a:spcBef>
                <a:spcPts val="500"/>
              </a:spcBef>
              <a:spcAft>
                <a:spcPts val="0"/>
              </a:spcAft>
              <a:buClr>
                <a:srgbClr val="000000"/>
              </a:buClr>
              <a:buSzPts val="2000"/>
              <a:buFont typeface="Arial"/>
              <a:buNone/>
            </a:pPr>
            <a:r>
              <a:t/>
            </a:r>
            <a:endParaRPr b="0" i="0" sz="20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400"/>
              <a:buFont typeface="Arial"/>
              <a:buNone/>
            </a:pPr>
            <a:r>
              <a:t/>
            </a:r>
            <a:endParaRPr b="0" i="0" sz="2000" u="none" cap="none" strike="noStrike">
              <a:solidFill>
                <a:srgbClr val="FFFFFF"/>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6"/>
          <p:cNvSpPr txBox="1"/>
          <p:nvPr/>
        </p:nvSpPr>
        <p:spPr>
          <a:xfrm>
            <a:off x="2123200" y="1878825"/>
            <a:ext cx="6698700" cy="2325600"/>
          </a:xfrm>
          <a:prstGeom prst="rect">
            <a:avLst/>
          </a:prstGeom>
          <a:noFill/>
          <a:ln>
            <a:noFill/>
          </a:ln>
        </p:spPr>
        <p:txBody>
          <a:bodyPr anchorCtr="0" anchor="t" bIns="91425" lIns="91425" spcFirstLastPara="1" rIns="91425" wrap="square" tIns="91425">
            <a:noAutofit/>
          </a:bodyPr>
          <a:lstStyle/>
          <a:p>
            <a:pPr indent="-228600" lvl="0" marL="269999" marR="0" rtl="0" algn="l">
              <a:lnSpc>
                <a:spcPct val="100000"/>
              </a:lnSpc>
              <a:spcBef>
                <a:spcPts val="0"/>
              </a:spcBef>
              <a:spcAft>
                <a:spcPts val="0"/>
              </a:spcAft>
              <a:buClr>
                <a:srgbClr val="252525"/>
              </a:buClr>
              <a:buSzPts val="2100"/>
              <a:buFont typeface="Open Sans"/>
              <a:buAutoNum type="arabicPeriod"/>
            </a:pPr>
            <a:r>
              <a:rPr b="0" i="0" lang="en-GB" sz="2100" u="none" cap="none" strike="noStrike">
                <a:solidFill>
                  <a:srgbClr val="252525"/>
                </a:solidFill>
                <a:latin typeface="Open Sans"/>
                <a:ea typeface="Open Sans"/>
                <a:cs typeface="Open Sans"/>
                <a:sym typeface="Open Sans"/>
              </a:rPr>
              <a:t>What does it take to intervene to try to save someone from violence and injustice? </a:t>
            </a:r>
            <a:endParaRPr b="0" i="0" sz="2100" u="none" cap="none" strike="noStrike">
              <a:solidFill>
                <a:srgbClr val="252525"/>
              </a:solidFill>
              <a:latin typeface="Open Sans"/>
              <a:ea typeface="Open Sans"/>
              <a:cs typeface="Open Sans"/>
              <a:sym typeface="Open Sans"/>
            </a:endParaRPr>
          </a:p>
          <a:p>
            <a:pPr indent="-228600" lvl="0" marL="269999" marR="0" rtl="0" algn="l">
              <a:lnSpc>
                <a:spcPct val="100000"/>
              </a:lnSpc>
              <a:spcBef>
                <a:spcPts val="1000"/>
              </a:spcBef>
              <a:spcAft>
                <a:spcPts val="0"/>
              </a:spcAft>
              <a:buClr>
                <a:srgbClr val="252525"/>
              </a:buClr>
              <a:buSzPts val="2100"/>
              <a:buFont typeface="Open Sans"/>
              <a:buAutoNum type="arabicPeriod"/>
            </a:pPr>
            <a:r>
              <a:rPr b="0" i="0" lang="en-GB" sz="2100" u="none" cap="none" strike="noStrike">
                <a:solidFill>
                  <a:srgbClr val="252525"/>
                </a:solidFill>
                <a:latin typeface="Open Sans"/>
                <a:ea typeface="Open Sans"/>
                <a:cs typeface="Open Sans"/>
                <a:sym typeface="Open Sans"/>
              </a:rPr>
              <a:t>When do you think it is necessary to do so? </a:t>
            </a:r>
            <a:endParaRPr b="0" i="0" sz="2100" u="none" cap="none" strike="noStrike">
              <a:solidFill>
                <a:srgbClr val="252525"/>
              </a:solidFill>
              <a:latin typeface="Open Sans"/>
              <a:ea typeface="Open Sans"/>
              <a:cs typeface="Open Sans"/>
              <a:sym typeface="Open Sans"/>
            </a:endParaRPr>
          </a:p>
          <a:p>
            <a:pPr indent="-228600" lvl="0" marL="269999" marR="0" rtl="0" algn="l">
              <a:lnSpc>
                <a:spcPct val="100000"/>
              </a:lnSpc>
              <a:spcBef>
                <a:spcPts val="1000"/>
              </a:spcBef>
              <a:spcAft>
                <a:spcPts val="0"/>
              </a:spcAft>
              <a:buClr>
                <a:srgbClr val="252525"/>
              </a:buClr>
              <a:buSzPts val="2100"/>
              <a:buFont typeface="Open Sans"/>
              <a:buAutoNum type="arabicPeriod"/>
            </a:pPr>
            <a:r>
              <a:rPr b="0" i="0" lang="en-GB" sz="2100" u="none" cap="none" strike="noStrike">
                <a:solidFill>
                  <a:srgbClr val="252525"/>
                </a:solidFill>
                <a:latin typeface="Open Sans"/>
                <a:ea typeface="Open Sans"/>
                <a:cs typeface="Open Sans"/>
                <a:sym typeface="Open Sans"/>
              </a:rPr>
              <a:t>When might it be dangerous or unwise? Explain your thinking.</a:t>
            </a:r>
            <a:endParaRPr b="0" i="0" sz="21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1900"/>
              <a:buFont typeface="Arial"/>
              <a:buNone/>
            </a:pPr>
            <a:r>
              <a:t/>
            </a:r>
            <a:endParaRPr b="0" i="0" sz="19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269999"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5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52525"/>
              </a:solidFill>
              <a:latin typeface="Open Sans"/>
              <a:ea typeface="Open Sans"/>
              <a:cs typeface="Open Sans"/>
              <a:sym typeface="Open Sans"/>
            </a:endParaRPr>
          </a:p>
        </p:txBody>
      </p:sp>
      <p:sp>
        <p:nvSpPr>
          <p:cNvPr id="124" name="Google Shape;124;p6"/>
          <p:cNvSpPr txBox="1"/>
          <p:nvPr>
            <p:ph type="title"/>
          </p:nvPr>
        </p:nvSpPr>
        <p:spPr>
          <a:xfrm>
            <a:off x="362525" y="100225"/>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rgbClr val="FFFFFF"/>
                </a:solidFill>
              </a:rPr>
              <a:t>Reflect </a:t>
            </a:r>
            <a:r>
              <a:rPr lang="en-GB" sz="2400">
                <a:solidFill>
                  <a:schemeClr val="lt1"/>
                </a:solidFill>
              </a:rPr>
              <a:t>on Standing Up Against Injustice</a:t>
            </a:r>
            <a:endParaRPr sz="2400">
              <a:solidFill>
                <a:schemeClr val="lt1"/>
              </a:solidFill>
            </a:endParaRPr>
          </a:p>
        </p:txBody>
      </p:sp>
      <p:sp>
        <p:nvSpPr>
          <p:cNvPr id="125" name="Google Shape;125;p6"/>
          <p:cNvSpPr txBox="1"/>
          <p:nvPr/>
        </p:nvSpPr>
        <p:spPr>
          <a:xfrm>
            <a:off x="837325" y="1138925"/>
            <a:ext cx="7167000" cy="58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Clr>
                <a:srgbClr val="000000"/>
              </a:buClr>
              <a:buSzPts val="2000"/>
              <a:buFont typeface="Arial"/>
              <a:buNone/>
            </a:pPr>
            <a:r>
              <a:rPr b="1" i="0" lang="en-GB" sz="2100" u="none" cap="none" strike="noStrike">
                <a:solidFill>
                  <a:schemeClr val="dk1"/>
                </a:solidFill>
                <a:latin typeface="Open Sans"/>
                <a:ea typeface="Open Sans"/>
                <a:cs typeface="Open Sans"/>
                <a:sym typeface="Open Sans"/>
              </a:rPr>
              <a:t>Respond to the following questions in your journal: </a:t>
            </a:r>
            <a:endParaRPr b="0" i="0" sz="1500" u="none" cap="none" strike="noStrike">
              <a:solidFill>
                <a:srgbClr val="000000"/>
              </a:solidFill>
              <a:latin typeface="Arial"/>
              <a:ea typeface="Arial"/>
              <a:cs typeface="Arial"/>
              <a:sym typeface="Arial"/>
            </a:endParaRPr>
          </a:p>
        </p:txBody>
      </p:sp>
      <p:pic>
        <p:nvPicPr>
          <p:cNvPr id="126" name="Google Shape;126;p6"/>
          <p:cNvPicPr preferRelativeResize="0"/>
          <p:nvPr/>
        </p:nvPicPr>
        <p:blipFill rotWithShape="1">
          <a:blip r:embed="rId3">
            <a:alphaModFix/>
          </a:blip>
          <a:srcRect b="0" l="0" r="0" t="0"/>
          <a:stretch/>
        </p:blipFill>
        <p:spPr>
          <a:xfrm>
            <a:off x="334725" y="2202250"/>
            <a:ext cx="1489451" cy="1501348"/>
          </a:xfrm>
          <a:prstGeom prst="rect">
            <a:avLst/>
          </a:prstGeom>
          <a:noFill/>
          <a:ln>
            <a:noFill/>
          </a:ln>
        </p:spPr>
      </p:pic>
      <p:pic>
        <p:nvPicPr>
          <p:cNvPr id="127" name="Google Shape;127;p6"/>
          <p:cNvPicPr preferRelativeResize="0"/>
          <p:nvPr/>
        </p:nvPicPr>
        <p:blipFill rotWithShape="1">
          <a:blip r:embed="rId4">
            <a:alphaModFix/>
          </a:blip>
          <a:srcRect b="18573" l="0" r="0" t="0"/>
          <a:stretch/>
        </p:blipFill>
        <p:spPr>
          <a:xfrm>
            <a:off x="305575" y="2202250"/>
            <a:ext cx="1547748" cy="1501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7"/>
          <p:cNvSpPr txBox="1"/>
          <p:nvPr/>
        </p:nvSpPr>
        <p:spPr>
          <a:xfrm>
            <a:off x="3528675" y="1985275"/>
            <a:ext cx="5382600" cy="25857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Open Sans"/>
              <a:buAutoNum type="arabicPeriod" startAt="3"/>
            </a:pPr>
            <a:r>
              <a:rPr b="0" i="0" lang="en-GB" sz="1800" u="none" cap="none" strike="noStrike">
                <a:solidFill>
                  <a:srgbClr val="000000"/>
                </a:solidFill>
                <a:latin typeface="Open Sans"/>
                <a:ea typeface="Open Sans"/>
                <a:cs typeface="Open Sans"/>
                <a:sym typeface="Open Sans"/>
              </a:rPr>
              <a:t>Identify three acts of rescue or resistance you learned about from watching the video.</a:t>
            </a:r>
            <a:endParaRPr b="0" i="0" sz="1800" u="none" cap="none" strike="noStrike">
              <a:solidFill>
                <a:srgbClr val="000000"/>
              </a:solidFill>
              <a:latin typeface="Open Sans"/>
              <a:ea typeface="Open Sans"/>
              <a:cs typeface="Open Sans"/>
              <a:sym typeface="Open Sans"/>
            </a:endParaRPr>
          </a:p>
          <a:p>
            <a:pPr indent="-342900" lvl="0" marL="457200" marR="0" rtl="0" algn="l">
              <a:lnSpc>
                <a:spcPct val="100000"/>
              </a:lnSpc>
              <a:spcBef>
                <a:spcPts val="500"/>
              </a:spcBef>
              <a:spcAft>
                <a:spcPts val="0"/>
              </a:spcAft>
              <a:buClr>
                <a:srgbClr val="000000"/>
              </a:buClr>
              <a:buSzPts val="1800"/>
              <a:buFont typeface="Open Sans"/>
              <a:buAutoNum type="arabicPeriod" startAt="2"/>
            </a:pPr>
            <a:r>
              <a:rPr b="0" i="0" lang="en-GB" sz="1800" u="none" cap="none" strike="noStrike">
                <a:solidFill>
                  <a:srgbClr val="000000"/>
                </a:solidFill>
                <a:latin typeface="Open Sans"/>
                <a:ea typeface="Open Sans"/>
                <a:cs typeface="Open Sans"/>
                <a:sym typeface="Open Sans"/>
              </a:rPr>
              <a:t>Identify two debates among scholars that Bookbinder mentions about the choices groups made in response to the Holocaust.</a:t>
            </a:r>
            <a:endParaRPr b="0" i="0" sz="1800" u="none" cap="none" strike="noStrike">
              <a:solidFill>
                <a:srgbClr val="000000"/>
              </a:solidFill>
              <a:latin typeface="Open Sans"/>
              <a:ea typeface="Open Sans"/>
              <a:cs typeface="Open Sans"/>
              <a:sym typeface="Open Sans"/>
            </a:endParaRPr>
          </a:p>
          <a:p>
            <a:pPr indent="-342900" lvl="0" marL="457200" marR="0" rtl="0" algn="l">
              <a:lnSpc>
                <a:spcPct val="100000"/>
              </a:lnSpc>
              <a:spcBef>
                <a:spcPts val="500"/>
              </a:spcBef>
              <a:spcAft>
                <a:spcPts val="500"/>
              </a:spcAft>
              <a:buClr>
                <a:srgbClr val="000000"/>
              </a:buClr>
              <a:buSzPts val="1800"/>
              <a:buFont typeface="Open Sans"/>
              <a:buAutoNum type="arabicPeriod"/>
            </a:pPr>
            <a:r>
              <a:rPr b="0" i="0" lang="en-GB" sz="1800" u="none" cap="none" strike="noStrike">
                <a:solidFill>
                  <a:srgbClr val="000000"/>
                </a:solidFill>
                <a:latin typeface="Open Sans"/>
                <a:ea typeface="Open Sans"/>
                <a:cs typeface="Open Sans"/>
                <a:sym typeface="Open Sans"/>
              </a:rPr>
              <a:t>Think of one question the video raises for you about perpetrators, rescuers, or resisters.</a:t>
            </a:r>
            <a:endParaRPr b="0" i="0" sz="1800" u="none" cap="none" strike="noStrike">
              <a:solidFill>
                <a:srgbClr val="000000"/>
              </a:solidFill>
              <a:latin typeface="Open Sans"/>
              <a:ea typeface="Open Sans"/>
              <a:cs typeface="Open Sans"/>
              <a:sym typeface="Open Sans"/>
            </a:endParaRPr>
          </a:p>
        </p:txBody>
      </p:sp>
      <p:sp>
        <p:nvSpPr>
          <p:cNvPr id="134" name="Google Shape;134;p7"/>
          <p:cNvSpPr txBox="1"/>
          <p:nvPr>
            <p:ph type="title"/>
          </p:nvPr>
        </p:nvSpPr>
        <p:spPr>
          <a:xfrm>
            <a:off x="0" y="123350"/>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chemeClr val="lt1"/>
                </a:solidFill>
              </a:rPr>
              <a:t>Bystanders and Resisters</a:t>
            </a:r>
            <a:endParaRPr sz="2400">
              <a:solidFill>
                <a:schemeClr val="lt1"/>
              </a:solidFill>
            </a:endParaRPr>
          </a:p>
        </p:txBody>
      </p:sp>
      <p:pic>
        <p:nvPicPr>
          <p:cNvPr id="135" name="Google Shape;135;p7"/>
          <p:cNvPicPr preferRelativeResize="0"/>
          <p:nvPr/>
        </p:nvPicPr>
        <p:blipFill rotWithShape="1">
          <a:blip r:embed="rId3">
            <a:alphaModFix/>
          </a:blip>
          <a:srcRect b="0" l="0" r="0" t="0"/>
          <a:stretch/>
        </p:blipFill>
        <p:spPr>
          <a:xfrm>
            <a:off x="659000" y="1985275"/>
            <a:ext cx="2301500" cy="2301500"/>
          </a:xfrm>
          <a:prstGeom prst="rect">
            <a:avLst/>
          </a:prstGeom>
          <a:noFill/>
          <a:ln>
            <a:noFill/>
          </a:ln>
        </p:spPr>
      </p:pic>
      <p:sp>
        <p:nvSpPr>
          <p:cNvPr id="136" name="Google Shape;136;p7"/>
          <p:cNvSpPr txBox="1"/>
          <p:nvPr/>
        </p:nvSpPr>
        <p:spPr>
          <a:xfrm>
            <a:off x="1130250" y="995650"/>
            <a:ext cx="6883500" cy="58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Clr>
                <a:srgbClr val="000000"/>
              </a:buClr>
              <a:buSzPts val="2000"/>
              <a:buFont typeface="Arial"/>
              <a:buNone/>
            </a:pPr>
            <a:r>
              <a:rPr b="1" i="0" lang="en-GB" sz="1900" u="none" cap="none" strike="noStrike">
                <a:solidFill>
                  <a:schemeClr val="dk1"/>
                </a:solidFill>
                <a:latin typeface="Open Sans"/>
                <a:ea typeface="Open Sans"/>
                <a:cs typeface="Open Sans"/>
                <a:sym typeface="Open Sans"/>
              </a:rPr>
              <a:t>Whilst watching the video, listen out for information relevant to the following: </a:t>
            </a:r>
            <a:endParaRPr b="0" i="0" sz="13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8"/>
          <p:cNvSpPr txBox="1"/>
          <p:nvPr/>
        </p:nvSpPr>
        <p:spPr>
          <a:xfrm>
            <a:off x="1422600" y="4258525"/>
            <a:ext cx="6298800" cy="67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252525"/>
                </a:solidFill>
                <a:latin typeface="Open Sans"/>
                <a:ea typeface="Open Sans"/>
                <a:cs typeface="Open Sans"/>
                <a:sym typeface="Open Sans"/>
              </a:rPr>
              <a:t>Watch the video </a:t>
            </a:r>
            <a:r>
              <a:rPr b="1" i="0" lang="en-GB" sz="1800" u="none" cap="none" strike="noStrike">
                <a:solidFill>
                  <a:schemeClr val="accent5"/>
                </a:solidFill>
                <a:latin typeface="Open Sans"/>
                <a:ea typeface="Open Sans"/>
                <a:cs typeface="Open Sans"/>
                <a:sym typeface="Open Sans"/>
              </a:rPr>
              <a:t>Facing History Scholar Reflections: Bystanders and Resisters</a:t>
            </a:r>
            <a:endParaRPr b="0" i="0" sz="1800" u="none" cap="none" strike="noStrike">
              <a:solidFill>
                <a:schemeClr val="accent5"/>
              </a:solidFill>
              <a:latin typeface="Arial"/>
              <a:ea typeface="Arial"/>
              <a:cs typeface="Arial"/>
              <a:sym typeface="Arial"/>
            </a:endParaRPr>
          </a:p>
        </p:txBody>
      </p:sp>
      <p:pic>
        <p:nvPicPr>
          <p:cNvPr id="142" name="Google Shape;142;p8">
            <a:hlinkClick r:id="rId3"/>
          </p:cNvPr>
          <p:cNvPicPr preferRelativeResize="0"/>
          <p:nvPr/>
        </p:nvPicPr>
        <p:blipFill rotWithShape="1">
          <a:blip r:embed="rId4">
            <a:alphaModFix/>
          </a:blip>
          <a:srcRect b="0" l="0" r="0" t="0"/>
          <a:stretch/>
        </p:blipFill>
        <p:spPr>
          <a:xfrm>
            <a:off x="1790387" y="1018500"/>
            <a:ext cx="5563223" cy="3106500"/>
          </a:xfrm>
          <a:prstGeom prst="rect">
            <a:avLst/>
          </a:prstGeom>
          <a:noFill/>
          <a:ln cap="flat" cmpd="sng" w="28575">
            <a:solidFill>
              <a:srgbClr val="000000"/>
            </a:solidFill>
            <a:prstDash val="solid"/>
            <a:round/>
            <a:headEnd len="sm" w="sm" type="none"/>
            <a:tailEnd len="sm" w="sm" type="none"/>
          </a:ln>
        </p:spPr>
      </p:pic>
      <p:sp>
        <p:nvSpPr>
          <p:cNvPr id="143" name="Google Shape;143;p8"/>
          <p:cNvSpPr txBox="1"/>
          <p:nvPr>
            <p:ph type="title"/>
          </p:nvPr>
        </p:nvSpPr>
        <p:spPr>
          <a:xfrm>
            <a:off x="0" y="123350"/>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chemeClr val="lt1"/>
                </a:solidFill>
              </a:rPr>
              <a:t>Bystanders and Resisters</a:t>
            </a:r>
            <a:endParaRPr sz="24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9"/>
          <p:cNvSpPr txBox="1"/>
          <p:nvPr/>
        </p:nvSpPr>
        <p:spPr>
          <a:xfrm>
            <a:off x="3528675" y="1985275"/>
            <a:ext cx="5382600" cy="25857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Open Sans"/>
              <a:buAutoNum type="arabicPeriod" startAt="3"/>
            </a:pPr>
            <a:r>
              <a:rPr b="0" i="0" lang="en-GB" sz="1800" u="none" cap="none" strike="noStrike">
                <a:solidFill>
                  <a:srgbClr val="000000"/>
                </a:solidFill>
                <a:latin typeface="Open Sans"/>
                <a:ea typeface="Open Sans"/>
                <a:cs typeface="Open Sans"/>
                <a:sym typeface="Open Sans"/>
              </a:rPr>
              <a:t>Identify three acts of rescue or resistance you learned about from watching the video.</a:t>
            </a:r>
            <a:endParaRPr b="0" i="0" sz="1800" u="none" cap="none" strike="noStrike">
              <a:solidFill>
                <a:srgbClr val="000000"/>
              </a:solidFill>
              <a:latin typeface="Open Sans"/>
              <a:ea typeface="Open Sans"/>
              <a:cs typeface="Open Sans"/>
              <a:sym typeface="Open Sans"/>
            </a:endParaRPr>
          </a:p>
          <a:p>
            <a:pPr indent="-342900" lvl="0" marL="457200" marR="0" rtl="0" algn="l">
              <a:lnSpc>
                <a:spcPct val="100000"/>
              </a:lnSpc>
              <a:spcBef>
                <a:spcPts val="500"/>
              </a:spcBef>
              <a:spcAft>
                <a:spcPts val="0"/>
              </a:spcAft>
              <a:buClr>
                <a:srgbClr val="000000"/>
              </a:buClr>
              <a:buSzPts val="1800"/>
              <a:buFont typeface="Open Sans"/>
              <a:buAutoNum type="arabicPeriod" startAt="2"/>
            </a:pPr>
            <a:r>
              <a:rPr b="0" i="0" lang="en-GB" sz="1800" u="none" cap="none" strike="noStrike">
                <a:solidFill>
                  <a:srgbClr val="000000"/>
                </a:solidFill>
                <a:latin typeface="Open Sans"/>
                <a:ea typeface="Open Sans"/>
                <a:cs typeface="Open Sans"/>
                <a:sym typeface="Open Sans"/>
              </a:rPr>
              <a:t>Identify two debates among scholars that Bookbinder mentions about the choices groups made in response to the Holocaust.</a:t>
            </a:r>
            <a:endParaRPr b="0" i="0" sz="1800" u="none" cap="none" strike="noStrike">
              <a:solidFill>
                <a:srgbClr val="000000"/>
              </a:solidFill>
              <a:latin typeface="Open Sans"/>
              <a:ea typeface="Open Sans"/>
              <a:cs typeface="Open Sans"/>
              <a:sym typeface="Open Sans"/>
            </a:endParaRPr>
          </a:p>
          <a:p>
            <a:pPr indent="-342900" lvl="0" marL="457200" marR="0" rtl="0" algn="l">
              <a:lnSpc>
                <a:spcPct val="100000"/>
              </a:lnSpc>
              <a:spcBef>
                <a:spcPts val="500"/>
              </a:spcBef>
              <a:spcAft>
                <a:spcPts val="500"/>
              </a:spcAft>
              <a:buClr>
                <a:srgbClr val="000000"/>
              </a:buClr>
              <a:buSzPts val="1800"/>
              <a:buFont typeface="Open Sans"/>
              <a:buAutoNum type="arabicPeriod"/>
            </a:pPr>
            <a:r>
              <a:rPr b="0" i="0" lang="en-GB" sz="1800" u="none" cap="none" strike="noStrike">
                <a:solidFill>
                  <a:srgbClr val="000000"/>
                </a:solidFill>
                <a:latin typeface="Open Sans"/>
                <a:ea typeface="Open Sans"/>
                <a:cs typeface="Open Sans"/>
                <a:sym typeface="Open Sans"/>
              </a:rPr>
              <a:t>Think of one question the video raises for you about perpetrators, rescuers, or resisters.</a:t>
            </a:r>
            <a:endParaRPr b="0" i="0" sz="1800" u="none" cap="none" strike="noStrike">
              <a:solidFill>
                <a:srgbClr val="000000"/>
              </a:solidFill>
              <a:latin typeface="Open Sans"/>
              <a:ea typeface="Open Sans"/>
              <a:cs typeface="Open Sans"/>
              <a:sym typeface="Open Sans"/>
            </a:endParaRPr>
          </a:p>
        </p:txBody>
      </p:sp>
      <p:sp>
        <p:nvSpPr>
          <p:cNvPr id="150" name="Google Shape;150;p9"/>
          <p:cNvSpPr txBox="1"/>
          <p:nvPr>
            <p:ph type="title"/>
          </p:nvPr>
        </p:nvSpPr>
        <p:spPr>
          <a:xfrm>
            <a:off x="0" y="123350"/>
            <a:ext cx="91440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solidFill>
                  <a:schemeClr val="lt1"/>
                </a:solidFill>
              </a:rPr>
              <a:t>Bystanders and Resisters</a:t>
            </a:r>
            <a:endParaRPr sz="2400">
              <a:solidFill>
                <a:schemeClr val="lt1"/>
              </a:solidFill>
            </a:endParaRPr>
          </a:p>
        </p:txBody>
      </p:sp>
      <p:pic>
        <p:nvPicPr>
          <p:cNvPr id="151" name="Google Shape;151;p9"/>
          <p:cNvPicPr preferRelativeResize="0"/>
          <p:nvPr/>
        </p:nvPicPr>
        <p:blipFill rotWithShape="1">
          <a:blip r:embed="rId3">
            <a:alphaModFix/>
          </a:blip>
          <a:srcRect b="0" l="0" r="0" t="0"/>
          <a:stretch/>
        </p:blipFill>
        <p:spPr>
          <a:xfrm>
            <a:off x="659000" y="1985275"/>
            <a:ext cx="2301500" cy="2301500"/>
          </a:xfrm>
          <a:prstGeom prst="rect">
            <a:avLst/>
          </a:prstGeom>
          <a:noFill/>
          <a:ln>
            <a:noFill/>
          </a:ln>
        </p:spPr>
      </p:pic>
      <p:sp>
        <p:nvSpPr>
          <p:cNvPr id="152" name="Google Shape;152;p9"/>
          <p:cNvSpPr txBox="1"/>
          <p:nvPr/>
        </p:nvSpPr>
        <p:spPr>
          <a:xfrm>
            <a:off x="1130250" y="995650"/>
            <a:ext cx="6883500" cy="58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Clr>
                <a:srgbClr val="000000"/>
              </a:buClr>
              <a:buSzPts val="2000"/>
              <a:buFont typeface="Arial"/>
              <a:buNone/>
            </a:pPr>
            <a:r>
              <a:rPr b="1" i="0" lang="en-GB" sz="1900" u="none" cap="none" strike="noStrike">
                <a:solidFill>
                  <a:schemeClr val="dk1"/>
                </a:solidFill>
                <a:latin typeface="Open Sans"/>
                <a:ea typeface="Open Sans"/>
                <a:cs typeface="Open Sans"/>
                <a:sym typeface="Open Sans"/>
              </a:rPr>
              <a:t>Now you have seen the video, note down your ideas for the following: </a:t>
            </a:r>
            <a:endParaRPr b="0" i="0" sz="13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ueBG">
  <a:themeElements>
    <a:clrScheme name="Custom 17">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